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9"/>
  </p:notesMasterIdLst>
  <p:sldIdLst>
    <p:sldId id="256" r:id="rId2"/>
    <p:sldId id="258" r:id="rId3"/>
    <p:sldId id="298" r:id="rId4"/>
    <p:sldId id="308" r:id="rId5"/>
    <p:sldId id="299" r:id="rId6"/>
    <p:sldId id="303" r:id="rId7"/>
    <p:sldId id="304" r:id="rId8"/>
    <p:sldId id="306" r:id="rId9"/>
    <p:sldId id="307" r:id="rId10"/>
    <p:sldId id="300" r:id="rId11"/>
    <p:sldId id="305" r:id="rId12"/>
    <p:sldId id="311" r:id="rId13"/>
    <p:sldId id="312" r:id="rId14"/>
    <p:sldId id="310" r:id="rId15"/>
    <p:sldId id="313" r:id="rId16"/>
    <p:sldId id="314" r:id="rId17"/>
    <p:sldId id="316" r:id="rId18"/>
    <p:sldId id="301" r:id="rId19"/>
    <p:sldId id="315" r:id="rId20"/>
    <p:sldId id="317" r:id="rId21"/>
    <p:sldId id="318" r:id="rId22"/>
    <p:sldId id="319" r:id="rId23"/>
    <p:sldId id="321" r:id="rId24"/>
    <p:sldId id="320" r:id="rId25"/>
    <p:sldId id="302" r:id="rId26"/>
    <p:sldId id="323" r:id="rId27"/>
    <p:sldId id="322" r:id="rId2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Lato" panose="020F0502020204030203" pitchFamily="34" charset="77"/>
      <p:regular r:id="rId34"/>
      <p:bold r:id="rId35"/>
      <p:italic r:id="rId36"/>
      <p:boldItalic r:id="rId37"/>
    </p:embeddedFont>
    <p:embeddedFont>
      <p:font typeface="Lato Light" panose="020F0502020204030203" pitchFamily="34" charset="77"/>
      <p:regular r:id="rId38"/>
      <p:bold r:id="rId39"/>
      <p:italic r:id="rId40"/>
      <p:boldItalic r:id="rId41"/>
    </p:embeddedFont>
    <p:embeddedFont>
      <p:font typeface="Merriweather Black" pitchFamily="2" charset="77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92420-BF3B-41B2-B5D3-203A854547FA}">
  <a:tblStyle styleId="{94092420-BF3B-41B2-B5D3-203A854547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9"/>
    <p:restoredTop sz="94627"/>
  </p:normalViewPr>
  <p:slideViewPr>
    <p:cSldViewPr snapToGrid="0" snapToObjects="1">
      <p:cViewPr varScale="1">
        <p:scale>
          <a:sx n="118" d="100"/>
          <a:sy n="118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15408243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15408243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939c33e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939c33e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473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61849bbda1_0_1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61849bbda1_0_1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36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991978">
            <a:off x="3850742" y="750812"/>
            <a:ext cx="6596272" cy="4916447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475446">
            <a:off x="-456879" y="416975"/>
            <a:ext cx="4979835" cy="3933346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21673" y="3062726"/>
            <a:ext cx="979555" cy="959400"/>
          </a:xfrm>
          <a:custGeom>
            <a:avLst/>
            <a:gdLst/>
            <a:ahLst/>
            <a:cxnLst/>
            <a:rect l="l" t="t" r="r" b="b"/>
            <a:pathLst>
              <a:path w="60946" h="59692" extrusionOk="0">
                <a:moveTo>
                  <a:pt x="25212" y="1"/>
                </a:moveTo>
                <a:cubicBezTo>
                  <a:pt x="22039" y="1"/>
                  <a:pt x="18925" y="907"/>
                  <a:pt x="16029" y="3020"/>
                </a:cubicBezTo>
                <a:cubicBezTo>
                  <a:pt x="0" y="14714"/>
                  <a:pt x="17631" y="42769"/>
                  <a:pt x="27693" y="52034"/>
                </a:cubicBezTo>
                <a:cubicBezTo>
                  <a:pt x="32185" y="56171"/>
                  <a:pt x="37969" y="59691"/>
                  <a:pt x="43916" y="59691"/>
                </a:cubicBezTo>
                <a:cubicBezTo>
                  <a:pt x="44937" y="59691"/>
                  <a:pt x="45963" y="59587"/>
                  <a:pt x="46988" y="59365"/>
                </a:cubicBezTo>
                <a:cubicBezTo>
                  <a:pt x="53737" y="57900"/>
                  <a:pt x="58589" y="51414"/>
                  <a:pt x="59767" y="44610"/>
                </a:cubicBezTo>
                <a:cubicBezTo>
                  <a:pt x="60946" y="37806"/>
                  <a:pt x="59043" y="30813"/>
                  <a:pt x="56214" y="24514"/>
                </a:cubicBezTo>
                <a:cubicBezTo>
                  <a:pt x="51862" y="14830"/>
                  <a:pt x="38051" y="1"/>
                  <a:pt x="252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75098" y="1291076"/>
            <a:ext cx="979555" cy="959400"/>
          </a:xfrm>
          <a:custGeom>
            <a:avLst/>
            <a:gdLst/>
            <a:ahLst/>
            <a:cxnLst/>
            <a:rect l="l" t="t" r="r" b="b"/>
            <a:pathLst>
              <a:path w="60946" h="59692" extrusionOk="0">
                <a:moveTo>
                  <a:pt x="25212" y="1"/>
                </a:moveTo>
                <a:cubicBezTo>
                  <a:pt x="22039" y="1"/>
                  <a:pt x="18925" y="907"/>
                  <a:pt x="16029" y="3020"/>
                </a:cubicBezTo>
                <a:cubicBezTo>
                  <a:pt x="0" y="14714"/>
                  <a:pt x="17631" y="42769"/>
                  <a:pt x="27693" y="52034"/>
                </a:cubicBezTo>
                <a:cubicBezTo>
                  <a:pt x="32185" y="56171"/>
                  <a:pt x="37969" y="59691"/>
                  <a:pt x="43916" y="59691"/>
                </a:cubicBezTo>
                <a:cubicBezTo>
                  <a:pt x="44937" y="59691"/>
                  <a:pt x="45963" y="59587"/>
                  <a:pt x="46988" y="59365"/>
                </a:cubicBezTo>
                <a:cubicBezTo>
                  <a:pt x="53737" y="57900"/>
                  <a:pt x="58589" y="51414"/>
                  <a:pt x="59767" y="44610"/>
                </a:cubicBezTo>
                <a:cubicBezTo>
                  <a:pt x="60946" y="37806"/>
                  <a:pt x="59043" y="30813"/>
                  <a:pt x="56214" y="24514"/>
                </a:cubicBezTo>
                <a:cubicBezTo>
                  <a:pt x="51862" y="14830"/>
                  <a:pt x="38051" y="1"/>
                  <a:pt x="252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197000" y="2205475"/>
            <a:ext cx="3112800" cy="12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197000" y="3574442"/>
            <a:ext cx="2233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6">
  <p:cSld name="BIG_NUMBER_1_2_1_2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4480716">
            <a:off x="-120909" y="1589922"/>
            <a:ext cx="3620226" cy="2860009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4480716">
            <a:off x="7915666" y="2409072"/>
            <a:ext cx="3620226" cy="2860009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BIG_NUMBER_1_2_5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4785300" y="1042950"/>
            <a:ext cx="337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4785300" y="1998925"/>
            <a:ext cx="3501300" cy="24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●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○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■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●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○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■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●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○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Lato"/>
              <a:buChar char="■"/>
              <a:def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/>
          <p:nvPr/>
        </p:nvSpPr>
        <p:spPr>
          <a:xfrm rot="7908038">
            <a:off x="-330773" y="1567994"/>
            <a:ext cx="4980118" cy="3933138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7">
  <p:cSld name="BIG_NUMBER_1_2_1_2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rot="10459170">
            <a:off x="527114" y="3341123"/>
            <a:ext cx="6310129" cy="498353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hasCustomPrompt="1"/>
          </p:nvPr>
        </p:nvSpPr>
        <p:spPr>
          <a:xfrm>
            <a:off x="1812750" y="1503350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2"/>
          </p:nvPr>
        </p:nvSpPr>
        <p:spPr>
          <a:xfrm>
            <a:off x="1246950" y="1882600"/>
            <a:ext cx="19995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238400" y="2136675"/>
            <a:ext cx="2016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3" hasCustomPrompt="1"/>
          </p:nvPr>
        </p:nvSpPr>
        <p:spPr>
          <a:xfrm>
            <a:off x="4137614" y="1503338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4"/>
          </p:nvPr>
        </p:nvSpPr>
        <p:spPr>
          <a:xfrm>
            <a:off x="3582338" y="1882600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5"/>
          </p:nvPr>
        </p:nvSpPr>
        <p:spPr>
          <a:xfrm>
            <a:off x="3648338" y="2136675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6" hasCustomPrompt="1"/>
          </p:nvPr>
        </p:nvSpPr>
        <p:spPr>
          <a:xfrm>
            <a:off x="6454522" y="1503350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 idx="7"/>
          </p:nvPr>
        </p:nvSpPr>
        <p:spPr>
          <a:xfrm>
            <a:off x="5880172" y="1882600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8"/>
          </p:nvPr>
        </p:nvSpPr>
        <p:spPr>
          <a:xfrm>
            <a:off x="5946172" y="2136677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 idx="9" hasCustomPrompt="1"/>
          </p:nvPr>
        </p:nvSpPr>
        <p:spPr>
          <a:xfrm>
            <a:off x="1812750" y="3046713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ctrTitle" idx="13"/>
          </p:nvPr>
        </p:nvSpPr>
        <p:spPr>
          <a:xfrm>
            <a:off x="1238400" y="3425975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4"/>
          </p:nvPr>
        </p:nvSpPr>
        <p:spPr>
          <a:xfrm>
            <a:off x="1304400" y="3680039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5" hasCustomPrompt="1"/>
          </p:nvPr>
        </p:nvSpPr>
        <p:spPr>
          <a:xfrm>
            <a:off x="4156688" y="3046725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 idx="16"/>
          </p:nvPr>
        </p:nvSpPr>
        <p:spPr>
          <a:xfrm>
            <a:off x="3569622" y="3425975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7"/>
          </p:nvPr>
        </p:nvSpPr>
        <p:spPr>
          <a:xfrm>
            <a:off x="3648338" y="3680052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8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-4870190">
            <a:off x="5337299" y="1932666"/>
            <a:ext cx="4980187" cy="393343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-4870190">
            <a:off x="-2430801" y="-1151684"/>
            <a:ext cx="4980187" cy="393343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BIG_NUMBER_1_1_2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 rot="9167319">
            <a:off x="1435325" y="481139"/>
            <a:ext cx="6273352" cy="4954844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661550" y="3423075"/>
            <a:ext cx="18267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661550" y="2408875"/>
            <a:ext cx="303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 hasCustomPrompt="1"/>
          </p:nvPr>
        </p:nvSpPr>
        <p:spPr>
          <a:xfrm>
            <a:off x="4661550" y="1924525"/>
            <a:ext cx="12213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IG_NUMBER_1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479150" y="3178000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1311000" y="3432077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2"/>
          </p:nvPr>
        </p:nvSpPr>
        <p:spPr>
          <a:xfrm>
            <a:off x="3797850" y="3177988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3"/>
          </p:nvPr>
        </p:nvSpPr>
        <p:spPr>
          <a:xfrm>
            <a:off x="3629700" y="3432064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ctrTitle" idx="4"/>
          </p:nvPr>
        </p:nvSpPr>
        <p:spPr>
          <a:xfrm>
            <a:off x="6117914" y="3178000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5"/>
          </p:nvPr>
        </p:nvSpPr>
        <p:spPr>
          <a:xfrm>
            <a:off x="5949764" y="3432077"/>
            <a:ext cx="1884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 idx="6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 rot="1982717">
            <a:off x="5846240" y="-2117979"/>
            <a:ext cx="4980664" cy="393333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1982717">
            <a:off x="-2820685" y="1720559"/>
            <a:ext cx="4980664" cy="393333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BIG_NUMBER_1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-1982717" flipH="1">
            <a:off x="-1668985" y="-2117979"/>
            <a:ext cx="4980664" cy="393333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flipH="1"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BIG_NUMBER_1_2_1_4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rot="3599812" flipH="1">
            <a:off x="6316424" y="-1837737"/>
            <a:ext cx="4980649" cy="3933426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2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ctrTitle"/>
          </p:nvPr>
        </p:nvSpPr>
        <p:spPr>
          <a:xfrm>
            <a:off x="2867100" y="3116037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2867100" y="3453125"/>
            <a:ext cx="1548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 idx="2"/>
          </p:nvPr>
        </p:nvSpPr>
        <p:spPr>
          <a:xfrm>
            <a:off x="4728600" y="3116025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3"/>
          </p:nvPr>
        </p:nvSpPr>
        <p:spPr>
          <a:xfrm>
            <a:off x="4728600" y="3453125"/>
            <a:ext cx="1548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4"/>
          </p:nvPr>
        </p:nvSpPr>
        <p:spPr>
          <a:xfrm>
            <a:off x="6590100" y="3116037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5"/>
          </p:nvPr>
        </p:nvSpPr>
        <p:spPr>
          <a:xfrm>
            <a:off x="6590100" y="3453125"/>
            <a:ext cx="1548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title" idx="6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7"/>
          </p:nvPr>
        </p:nvSpPr>
        <p:spPr>
          <a:xfrm>
            <a:off x="1005600" y="3116037"/>
            <a:ext cx="15483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8"/>
          </p:nvPr>
        </p:nvSpPr>
        <p:spPr>
          <a:xfrm>
            <a:off x="1005600" y="3453125"/>
            <a:ext cx="1548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 rot="-9262493">
            <a:off x="-1983754" y="3558519"/>
            <a:ext cx="4979555" cy="3933546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8458373" y="4184089"/>
            <a:ext cx="979555" cy="959400"/>
          </a:xfrm>
          <a:custGeom>
            <a:avLst/>
            <a:gdLst/>
            <a:ahLst/>
            <a:cxnLst/>
            <a:rect l="l" t="t" r="r" b="b"/>
            <a:pathLst>
              <a:path w="60946" h="59692" extrusionOk="0">
                <a:moveTo>
                  <a:pt x="25212" y="1"/>
                </a:moveTo>
                <a:cubicBezTo>
                  <a:pt x="22039" y="1"/>
                  <a:pt x="18925" y="907"/>
                  <a:pt x="16029" y="3020"/>
                </a:cubicBezTo>
                <a:cubicBezTo>
                  <a:pt x="0" y="14714"/>
                  <a:pt x="17631" y="42769"/>
                  <a:pt x="27693" y="52034"/>
                </a:cubicBezTo>
                <a:cubicBezTo>
                  <a:pt x="32185" y="56171"/>
                  <a:pt x="37969" y="59691"/>
                  <a:pt x="43916" y="59691"/>
                </a:cubicBezTo>
                <a:cubicBezTo>
                  <a:pt x="44937" y="59691"/>
                  <a:pt x="45963" y="59587"/>
                  <a:pt x="46988" y="59365"/>
                </a:cubicBezTo>
                <a:cubicBezTo>
                  <a:pt x="53737" y="57900"/>
                  <a:pt x="58589" y="51414"/>
                  <a:pt x="59767" y="44610"/>
                </a:cubicBezTo>
                <a:cubicBezTo>
                  <a:pt x="60946" y="37806"/>
                  <a:pt x="59043" y="30813"/>
                  <a:pt x="56214" y="24514"/>
                </a:cubicBezTo>
                <a:cubicBezTo>
                  <a:pt x="51862" y="14830"/>
                  <a:pt x="38051" y="1"/>
                  <a:pt x="252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 rot="-9262493">
            <a:off x="7064996" y="-41931"/>
            <a:ext cx="4979555" cy="3933546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BIG_NUMBER_1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/>
          <p:nvPr/>
        </p:nvSpPr>
        <p:spPr>
          <a:xfrm rot="-9262493">
            <a:off x="-2155204" y="-41931"/>
            <a:ext cx="4979555" cy="3933546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-685627" y="4184089"/>
            <a:ext cx="979555" cy="959400"/>
          </a:xfrm>
          <a:custGeom>
            <a:avLst/>
            <a:gdLst/>
            <a:ahLst/>
            <a:cxnLst/>
            <a:rect l="l" t="t" r="r" b="b"/>
            <a:pathLst>
              <a:path w="60946" h="59692" extrusionOk="0">
                <a:moveTo>
                  <a:pt x="25212" y="1"/>
                </a:moveTo>
                <a:cubicBezTo>
                  <a:pt x="22039" y="1"/>
                  <a:pt x="18925" y="907"/>
                  <a:pt x="16029" y="3020"/>
                </a:cubicBezTo>
                <a:cubicBezTo>
                  <a:pt x="0" y="14714"/>
                  <a:pt x="17631" y="42769"/>
                  <a:pt x="27693" y="52034"/>
                </a:cubicBezTo>
                <a:cubicBezTo>
                  <a:pt x="32185" y="56171"/>
                  <a:pt x="37969" y="59691"/>
                  <a:pt x="43916" y="59691"/>
                </a:cubicBezTo>
                <a:cubicBezTo>
                  <a:pt x="44937" y="59691"/>
                  <a:pt x="45963" y="59587"/>
                  <a:pt x="46988" y="59365"/>
                </a:cubicBezTo>
                <a:cubicBezTo>
                  <a:pt x="53737" y="57900"/>
                  <a:pt x="58589" y="51414"/>
                  <a:pt x="59767" y="44610"/>
                </a:cubicBezTo>
                <a:cubicBezTo>
                  <a:pt x="60946" y="37806"/>
                  <a:pt x="59043" y="30813"/>
                  <a:pt x="56214" y="24514"/>
                </a:cubicBezTo>
                <a:cubicBezTo>
                  <a:pt x="51862" y="14830"/>
                  <a:pt x="38051" y="1"/>
                  <a:pt x="252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 rot="-9913928">
            <a:off x="7398816" y="1616268"/>
            <a:ext cx="6263990" cy="4948612"/>
          </a:xfrm>
          <a:custGeom>
            <a:avLst/>
            <a:gdLst/>
            <a:ahLst/>
            <a:cxnLst/>
            <a:rect l="l" t="t" r="r" b="b"/>
            <a:pathLst>
              <a:path w="222074" h="165520" extrusionOk="0">
                <a:moveTo>
                  <a:pt x="83161" y="1"/>
                </a:moveTo>
                <a:cubicBezTo>
                  <a:pt x="63972" y="1"/>
                  <a:pt x="44809" y="7106"/>
                  <a:pt x="30207" y="19578"/>
                </a:cubicBezTo>
                <a:cubicBezTo>
                  <a:pt x="11049" y="36574"/>
                  <a:pt x="0" y="63300"/>
                  <a:pt x="4663" y="88483"/>
                </a:cubicBezTo>
                <a:cubicBezTo>
                  <a:pt x="9325" y="113665"/>
                  <a:pt x="31084" y="135555"/>
                  <a:pt x="56618" y="137519"/>
                </a:cubicBezTo>
                <a:cubicBezTo>
                  <a:pt x="58119" y="137635"/>
                  <a:pt x="59626" y="137687"/>
                  <a:pt x="61138" y="137687"/>
                </a:cubicBezTo>
                <a:cubicBezTo>
                  <a:pt x="76417" y="137687"/>
                  <a:pt x="92185" y="132320"/>
                  <a:pt x="106988" y="132320"/>
                </a:cubicBezTo>
                <a:cubicBezTo>
                  <a:pt x="113359" y="132320"/>
                  <a:pt x="119551" y="133314"/>
                  <a:pt x="125448" y="136158"/>
                </a:cubicBezTo>
                <a:cubicBezTo>
                  <a:pt x="137111" y="141782"/>
                  <a:pt x="144656" y="153574"/>
                  <a:pt x="155752" y="160251"/>
                </a:cubicBezTo>
                <a:cubicBezTo>
                  <a:pt x="161712" y="163837"/>
                  <a:pt x="168567" y="165520"/>
                  <a:pt x="175470" y="165520"/>
                </a:cubicBezTo>
                <a:cubicBezTo>
                  <a:pt x="189745" y="165520"/>
                  <a:pt x="204224" y="158321"/>
                  <a:pt x="211412" y="145862"/>
                </a:cubicBezTo>
                <a:cubicBezTo>
                  <a:pt x="222073" y="127377"/>
                  <a:pt x="214676" y="100796"/>
                  <a:pt x="195999" y="90478"/>
                </a:cubicBezTo>
                <a:cubicBezTo>
                  <a:pt x="186977" y="85493"/>
                  <a:pt x="176032" y="83945"/>
                  <a:pt x="168198" y="77248"/>
                </a:cubicBezTo>
                <a:cubicBezTo>
                  <a:pt x="163110" y="72900"/>
                  <a:pt x="159883" y="66822"/>
                  <a:pt x="156775" y="60895"/>
                </a:cubicBezTo>
                <a:cubicBezTo>
                  <a:pt x="143363" y="35326"/>
                  <a:pt x="134715" y="12398"/>
                  <a:pt x="105030" y="3245"/>
                </a:cubicBezTo>
                <a:cubicBezTo>
                  <a:pt x="97908" y="1049"/>
                  <a:pt x="90533" y="1"/>
                  <a:pt x="83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BIG_NUMBER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 Light"/>
              <a:buChar char="●"/>
              <a:defRPr sz="1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■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○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 Light"/>
              <a:buChar char="■"/>
              <a:defRPr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8" r:id="rId11"/>
    <p:sldLayoutId id="2147483669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/23550210" TargetMode="External"/><Relationship Id="rId3" Type="http://schemas.openxmlformats.org/officeDocument/2006/relationships/hyperlink" Target="https://www.ncbi.nlm.nih.gov/pmc/articles/PMC4866047/pdf/ncomms11479.pdf" TargetMode="External"/><Relationship Id="rId7" Type="http://schemas.openxmlformats.org/officeDocument/2006/relationships/hyperlink" Target="https://www.ncbi.nlm.nih.gov/pubmed/2258887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cienceblog.cancerresearchuk.org/2012/04/18/increasing-the-resolution-on-breast-cancer-the-metabric-study/" TargetMode="External"/><Relationship Id="rId5" Type="http://schemas.openxmlformats.org/officeDocument/2006/relationships/hyperlink" Target="https://www.cbioportal.org/study/summary?id=brca_metabric" TargetMode="External"/><Relationship Id="rId10" Type="http://schemas.openxmlformats.org/officeDocument/2006/relationships/hyperlink" Target="https://www.ncbi.nlm.nih.gov/pubmed/11823860" TargetMode="External"/><Relationship Id="rId4" Type="http://schemas.openxmlformats.org/officeDocument/2006/relationships/hyperlink" Target="https://www.ncbi.nlm.nih.gov/pmc/articles/PMC5402773/" TargetMode="External"/><Relationship Id="rId9" Type="http://schemas.openxmlformats.org/officeDocument/2006/relationships/hyperlink" Target="https://www.who.int/cancer/prevention/diagnosis-screening/breast-cancer/e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ctrTitle"/>
          </p:nvPr>
        </p:nvSpPr>
        <p:spPr>
          <a:xfrm>
            <a:off x="3561775" y="631429"/>
            <a:ext cx="4933062" cy="2607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CA" sz="2800" dirty="0"/>
              <a:t>Machine Learning Models for Breast Cancer Survival Prediction using Gene Expression Profiles </a:t>
            </a:r>
            <a:endParaRPr sz="2800" dirty="0"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4672213" y="3150996"/>
            <a:ext cx="336336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CA" sz="1600" b="1" dirty="0">
                <a:latin typeface="Merriweather Black"/>
                <a:sym typeface="Lato"/>
              </a:rPr>
              <a:t>Presented by: Raghad Alharbi</a:t>
            </a:r>
          </a:p>
        </p:txBody>
      </p:sp>
      <p:grpSp>
        <p:nvGrpSpPr>
          <p:cNvPr id="359" name="Google Shape;1348;p45">
            <a:extLst>
              <a:ext uri="{FF2B5EF4-FFF2-40B4-BE49-F238E27FC236}">
                <a16:creationId xmlns:a16="http://schemas.microsoft.com/office/drawing/2014/main" id="{3977747F-B988-774C-B0FB-DA4456686353}"/>
              </a:ext>
            </a:extLst>
          </p:cNvPr>
          <p:cNvGrpSpPr/>
          <p:nvPr/>
        </p:nvGrpSpPr>
        <p:grpSpPr>
          <a:xfrm rot="2221400" flipH="1">
            <a:off x="59913" y="1602757"/>
            <a:ext cx="1922307" cy="2838374"/>
            <a:chOff x="2313725" y="238125"/>
            <a:chExt cx="2992550" cy="5228350"/>
          </a:xfrm>
        </p:grpSpPr>
        <p:sp>
          <p:nvSpPr>
            <p:cNvPr id="360" name="Google Shape;1349;p45">
              <a:extLst>
                <a:ext uri="{FF2B5EF4-FFF2-40B4-BE49-F238E27FC236}">
                  <a16:creationId xmlns:a16="http://schemas.microsoft.com/office/drawing/2014/main" id="{BA40C692-97A0-7640-8BF7-519206EE0C61}"/>
                </a:ext>
              </a:extLst>
            </p:cNvPr>
            <p:cNvSpPr/>
            <p:nvPr/>
          </p:nvSpPr>
          <p:spPr>
            <a:xfrm>
              <a:off x="2313725" y="238125"/>
              <a:ext cx="1276925" cy="5228350"/>
            </a:xfrm>
            <a:custGeom>
              <a:avLst/>
              <a:gdLst/>
              <a:ahLst/>
              <a:cxnLst/>
              <a:rect l="l" t="t" r="r" b="b"/>
              <a:pathLst>
                <a:path w="51077" h="209134" extrusionOk="0">
                  <a:moveTo>
                    <a:pt x="3064" y="0"/>
                  </a:moveTo>
                  <a:cubicBezTo>
                    <a:pt x="1373" y="0"/>
                    <a:pt x="1" y="1372"/>
                    <a:pt x="1" y="3064"/>
                  </a:cubicBezTo>
                  <a:cubicBezTo>
                    <a:pt x="1" y="17548"/>
                    <a:pt x="12770" y="24754"/>
                    <a:pt x="24044" y="31102"/>
                  </a:cubicBezTo>
                  <a:cubicBezTo>
                    <a:pt x="34779" y="37180"/>
                    <a:pt x="44950" y="42915"/>
                    <a:pt x="44950" y="53821"/>
                  </a:cubicBezTo>
                  <a:cubicBezTo>
                    <a:pt x="44950" y="64728"/>
                    <a:pt x="34779" y="70463"/>
                    <a:pt x="24044" y="76516"/>
                  </a:cubicBezTo>
                  <a:cubicBezTo>
                    <a:pt x="12770" y="82889"/>
                    <a:pt x="1" y="90094"/>
                    <a:pt x="1" y="104579"/>
                  </a:cubicBezTo>
                  <a:cubicBezTo>
                    <a:pt x="1" y="119039"/>
                    <a:pt x="12770" y="126245"/>
                    <a:pt x="24044" y="132617"/>
                  </a:cubicBezTo>
                  <a:cubicBezTo>
                    <a:pt x="34779" y="138695"/>
                    <a:pt x="44950" y="144430"/>
                    <a:pt x="44950" y="155337"/>
                  </a:cubicBezTo>
                  <a:cubicBezTo>
                    <a:pt x="44950" y="166218"/>
                    <a:pt x="34779" y="171954"/>
                    <a:pt x="24044" y="178032"/>
                  </a:cubicBezTo>
                  <a:cubicBezTo>
                    <a:pt x="12770" y="184404"/>
                    <a:pt x="1" y="191610"/>
                    <a:pt x="1" y="206070"/>
                  </a:cubicBezTo>
                  <a:cubicBezTo>
                    <a:pt x="1" y="207761"/>
                    <a:pt x="1373" y="209133"/>
                    <a:pt x="3064" y="209133"/>
                  </a:cubicBezTo>
                  <a:cubicBezTo>
                    <a:pt x="4755" y="209133"/>
                    <a:pt x="6128" y="207761"/>
                    <a:pt x="6128" y="206070"/>
                  </a:cubicBezTo>
                  <a:cubicBezTo>
                    <a:pt x="6128" y="195188"/>
                    <a:pt x="16299" y="189453"/>
                    <a:pt x="27034" y="183375"/>
                  </a:cubicBezTo>
                  <a:cubicBezTo>
                    <a:pt x="38308" y="177002"/>
                    <a:pt x="51077" y="169797"/>
                    <a:pt x="51077" y="155337"/>
                  </a:cubicBezTo>
                  <a:cubicBezTo>
                    <a:pt x="51077" y="140852"/>
                    <a:pt x="38308" y="133646"/>
                    <a:pt x="27034" y="127274"/>
                  </a:cubicBezTo>
                  <a:cubicBezTo>
                    <a:pt x="16299" y="121220"/>
                    <a:pt x="6128" y="115485"/>
                    <a:pt x="6128" y="104579"/>
                  </a:cubicBezTo>
                  <a:cubicBezTo>
                    <a:pt x="6128" y="93673"/>
                    <a:pt x="16299" y="87937"/>
                    <a:pt x="27034" y="81859"/>
                  </a:cubicBezTo>
                  <a:cubicBezTo>
                    <a:pt x="38308" y="75512"/>
                    <a:pt x="51077" y="68306"/>
                    <a:pt x="51077" y="53821"/>
                  </a:cubicBezTo>
                  <a:cubicBezTo>
                    <a:pt x="51077" y="39337"/>
                    <a:pt x="38308" y="32131"/>
                    <a:pt x="27034" y="25783"/>
                  </a:cubicBezTo>
                  <a:cubicBezTo>
                    <a:pt x="16299" y="19705"/>
                    <a:pt x="6128" y="13970"/>
                    <a:pt x="6128" y="3064"/>
                  </a:cubicBezTo>
                  <a:cubicBezTo>
                    <a:pt x="6128" y="1372"/>
                    <a:pt x="4755" y="0"/>
                    <a:pt x="3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350;p45">
              <a:extLst>
                <a:ext uri="{FF2B5EF4-FFF2-40B4-BE49-F238E27FC236}">
                  <a16:creationId xmlns:a16="http://schemas.microsoft.com/office/drawing/2014/main" id="{D23C9035-397E-344B-8D7C-EC852235E2D3}"/>
                </a:ext>
              </a:extLst>
            </p:cNvPr>
            <p:cNvSpPr/>
            <p:nvPr/>
          </p:nvSpPr>
          <p:spPr>
            <a:xfrm>
              <a:off x="2313725" y="238125"/>
              <a:ext cx="1276925" cy="2243175"/>
            </a:xfrm>
            <a:custGeom>
              <a:avLst/>
              <a:gdLst/>
              <a:ahLst/>
              <a:cxnLst/>
              <a:rect l="l" t="t" r="r" b="b"/>
              <a:pathLst>
                <a:path w="51077" h="89727" extrusionOk="0">
                  <a:moveTo>
                    <a:pt x="48013" y="0"/>
                  </a:moveTo>
                  <a:cubicBezTo>
                    <a:pt x="46322" y="0"/>
                    <a:pt x="44950" y="1372"/>
                    <a:pt x="44950" y="3064"/>
                  </a:cubicBezTo>
                  <a:cubicBezTo>
                    <a:pt x="44950" y="13970"/>
                    <a:pt x="34779" y="19705"/>
                    <a:pt x="24044" y="25783"/>
                  </a:cubicBezTo>
                  <a:cubicBezTo>
                    <a:pt x="12770" y="32131"/>
                    <a:pt x="1" y="39337"/>
                    <a:pt x="1" y="53821"/>
                  </a:cubicBezTo>
                  <a:cubicBezTo>
                    <a:pt x="1" y="68306"/>
                    <a:pt x="12770" y="75512"/>
                    <a:pt x="24044" y="81859"/>
                  </a:cubicBezTo>
                  <a:cubicBezTo>
                    <a:pt x="28088" y="84163"/>
                    <a:pt x="32279" y="86516"/>
                    <a:pt x="35734" y="89114"/>
                  </a:cubicBezTo>
                  <a:cubicBezTo>
                    <a:pt x="36298" y="89531"/>
                    <a:pt x="36935" y="89727"/>
                    <a:pt x="37573" y="89727"/>
                  </a:cubicBezTo>
                  <a:cubicBezTo>
                    <a:pt x="38504" y="89727"/>
                    <a:pt x="39435" y="89310"/>
                    <a:pt x="40023" y="88501"/>
                  </a:cubicBezTo>
                  <a:cubicBezTo>
                    <a:pt x="41053" y="87153"/>
                    <a:pt x="40783" y="85242"/>
                    <a:pt x="39411" y="84212"/>
                  </a:cubicBezTo>
                  <a:cubicBezTo>
                    <a:pt x="35636" y="81394"/>
                    <a:pt x="31274" y="78918"/>
                    <a:pt x="27034" y="76516"/>
                  </a:cubicBezTo>
                  <a:cubicBezTo>
                    <a:pt x="16299" y="70463"/>
                    <a:pt x="6128" y="64728"/>
                    <a:pt x="6128" y="53821"/>
                  </a:cubicBezTo>
                  <a:cubicBezTo>
                    <a:pt x="6128" y="42915"/>
                    <a:pt x="16299" y="37180"/>
                    <a:pt x="27034" y="31102"/>
                  </a:cubicBezTo>
                  <a:cubicBezTo>
                    <a:pt x="38308" y="24754"/>
                    <a:pt x="51077" y="17548"/>
                    <a:pt x="51077" y="3064"/>
                  </a:cubicBezTo>
                  <a:cubicBezTo>
                    <a:pt x="51077" y="1372"/>
                    <a:pt x="49704" y="0"/>
                    <a:pt x="480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351;p45">
              <a:extLst>
                <a:ext uri="{FF2B5EF4-FFF2-40B4-BE49-F238E27FC236}">
                  <a16:creationId xmlns:a16="http://schemas.microsoft.com/office/drawing/2014/main" id="{05D2C5D3-52FA-6348-9C6A-D196F897B71C}"/>
                </a:ext>
              </a:extLst>
            </p:cNvPr>
            <p:cNvSpPr/>
            <p:nvPr/>
          </p:nvSpPr>
          <p:spPr>
            <a:xfrm>
              <a:off x="2313725" y="2490275"/>
              <a:ext cx="1276925" cy="2976200"/>
            </a:xfrm>
            <a:custGeom>
              <a:avLst/>
              <a:gdLst/>
              <a:ahLst/>
              <a:cxnLst/>
              <a:rect l="l" t="t" r="r" b="b"/>
              <a:pathLst>
                <a:path w="51077" h="119048" extrusionOk="0">
                  <a:moveTo>
                    <a:pt x="44240" y="0"/>
                  </a:moveTo>
                  <a:cubicBezTo>
                    <a:pt x="43611" y="0"/>
                    <a:pt x="42975" y="194"/>
                    <a:pt x="42425" y="596"/>
                  </a:cubicBezTo>
                  <a:cubicBezTo>
                    <a:pt x="41077" y="1601"/>
                    <a:pt x="40759" y="3513"/>
                    <a:pt x="41764" y="4861"/>
                  </a:cubicBezTo>
                  <a:cubicBezTo>
                    <a:pt x="43896" y="7778"/>
                    <a:pt x="44950" y="10939"/>
                    <a:pt x="44950" y="14493"/>
                  </a:cubicBezTo>
                  <a:cubicBezTo>
                    <a:pt x="44950" y="25399"/>
                    <a:pt x="34779" y="31134"/>
                    <a:pt x="24044" y="37188"/>
                  </a:cubicBezTo>
                  <a:cubicBezTo>
                    <a:pt x="12770" y="43560"/>
                    <a:pt x="1" y="50766"/>
                    <a:pt x="1" y="65251"/>
                  </a:cubicBezTo>
                  <a:cubicBezTo>
                    <a:pt x="1" y="79711"/>
                    <a:pt x="12770" y="86916"/>
                    <a:pt x="24044" y="93289"/>
                  </a:cubicBezTo>
                  <a:cubicBezTo>
                    <a:pt x="34779" y="99367"/>
                    <a:pt x="44950" y="105102"/>
                    <a:pt x="44950" y="115984"/>
                  </a:cubicBezTo>
                  <a:cubicBezTo>
                    <a:pt x="44950" y="117675"/>
                    <a:pt x="46322" y="119047"/>
                    <a:pt x="48013" y="119047"/>
                  </a:cubicBezTo>
                  <a:cubicBezTo>
                    <a:pt x="49704" y="119047"/>
                    <a:pt x="51077" y="117675"/>
                    <a:pt x="51077" y="115984"/>
                  </a:cubicBezTo>
                  <a:cubicBezTo>
                    <a:pt x="51077" y="101524"/>
                    <a:pt x="38308" y="94318"/>
                    <a:pt x="27034" y="87946"/>
                  </a:cubicBezTo>
                  <a:cubicBezTo>
                    <a:pt x="16299" y="81868"/>
                    <a:pt x="6128" y="76132"/>
                    <a:pt x="6128" y="65251"/>
                  </a:cubicBezTo>
                  <a:cubicBezTo>
                    <a:pt x="6128" y="54344"/>
                    <a:pt x="16299" y="48609"/>
                    <a:pt x="27034" y="42531"/>
                  </a:cubicBezTo>
                  <a:cubicBezTo>
                    <a:pt x="38308" y="36159"/>
                    <a:pt x="51077" y="28953"/>
                    <a:pt x="51077" y="14493"/>
                  </a:cubicBezTo>
                  <a:cubicBezTo>
                    <a:pt x="51077" y="9640"/>
                    <a:pt x="49606" y="5204"/>
                    <a:pt x="46714" y="1258"/>
                  </a:cubicBezTo>
                  <a:cubicBezTo>
                    <a:pt x="46112" y="435"/>
                    <a:pt x="45183" y="0"/>
                    <a:pt x="44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352;p45">
              <a:extLst>
                <a:ext uri="{FF2B5EF4-FFF2-40B4-BE49-F238E27FC236}">
                  <a16:creationId xmlns:a16="http://schemas.microsoft.com/office/drawing/2014/main" id="{B2662A04-18ED-1C4A-A2D4-5A8E962BD45E}"/>
                </a:ext>
              </a:extLst>
            </p:cNvPr>
            <p:cNvSpPr/>
            <p:nvPr/>
          </p:nvSpPr>
          <p:spPr>
            <a:xfrm>
              <a:off x="2375000" y="1271775"/>
              <a:ext cx="1154375" cy="153200"/>
            </a:xfrm>
            <a:custGeom>
              <a:avLst/>
              <a:gdLst/>
              <a:ahLst/>
              <a:cxnLst/>
              <a:rect l="l" t="t" r="r" b="b"/>
              <a:pathLst>
                <a:path w="46175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lnTo>
                    <a:pt x="43111" y="6127"/>
                  </a:lnTo>
                  <a:cubicBezTo>
                    <a:pt x="44802" y="6127"/>
                    <a:pt x="46175" y="4755"/>
                    <a:pt x="46175" y="3064"/>
                  </a:cubicBezTo>
                  <a:cubicBezTo>
                    <a:pt x="46175" y="1373"/>
                    <a:pt x="44802" y="0"/>
                    <a:pt x="431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353;p45">
              <a:extLst>
                <a:ext uri="{FF2B5EF4-FFF2-40B4-BE49-F238E27FC236}">
                  <a16:creationId xmlns:a16="http://schemas.microsoft.com/office/drawing/2014/main" id="{E2999507-6654-4D45-8AB2-BB93972EFDA7}"/>
                </a:ext>
              </a:extLst>
            </p:cNvPr>
            <p:cNvSpPr/>
            <p:nvPr/>
          </p:nvSpPr>
          <p:spPr>
            <a:xfrm>
              <a:off x="2313725" y="2776000"/>
              <a:ext cx="1276925" cy="153200"/>
            </a:xfrm>
            <a:custGeom>
              <a:avLst/>
              <a:gdLst/>
              <a:ahLst/>
              <a:cxnLst/>
              <a:rect l="l" t="t" r="r" b="b"/>
              <a:pathLst>
                <a:path w="51077" h="6128" extrusionOk="0">
                  <a:moveTo>
                    <a:pt x="3064" y="0"/>
                  </a:moveTo>
                  <a:cubicBezTo>
                    <a:pt x="1373" y="0"/>
                    <a:pt x="1" y="1373"/>
                    <a:pt x="1" y="3064"/>
                  </a:cubicBezTo>
                  <a:cubicBezTo>
                    <a:pt x="1" y="4755"/>
                    <a:pt x="1373" y="6128"/>
                    <a:pt x="3064" y="6128"/>
                  </a:cubicBezTo>
                  <a:lnTo>
                    <a:pt x="48013" y="6128"/>
                  </a:lnTo>
                  <a:cubicBezTo>
                    <a:pt x="49704" y="6128"/>
                    <a:pt x="51077" y="4755"/>
                    <a:pt x="51077" y="3064"/>
                  </a:cubicBezTo>
                  <a:cubicBezTo>
                    <a:pt x="51077" y="1373"/>
                    <a:pt x="49704" y="0"/>
                    <a:pt x="48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354;p45">
              <a:extLst>
                <a:ext uri="{FF2B5EF4-FFF2-40B4-BE49-F238E27FC236}">
                  <a16:creationId xmlns:a16="http://schemas.microsoft.com/office/drawing/2014/main" id="{10063CB2-54E5-C445-A91A-1956E3E1CB18}"/>
                </a:ext>
              </a:extLst>
            </p:cNvPr>
            <p:cNvSpPr/>
            <p:nvPr/>
          </p:nvSpPr>
          <p:spPr>
            <a:xfrm>
              <a:off x="2375000" y="1737425"/>
              <a:ext cx="1154375" cy="153225"/>
            </a:xfrm>
            <a:custGeom>
              <a:avLst/>
              <a:gdLst/>
              <a:ahLst/>
              <a:cxnLst/>
              <a:rect l="l" t="t" r="r" b="b"/>
              <a:pathLst>
                <a:path w="46175" h="6129" extrusionOk="0">
                  <a:moveTo>
                    <a:pt x="3064" y="1"/>
                  </a:moveTo>
                  <a:cubicBezTo>
                    <a:pt x="1373" y="1"/>
                    <a:pt x="0" y="1373"/>
                    <a:pt x="0" y="3065"/>
                  </a:cubicBezTo>
                  <a:cubicBezTo>
                    <a:pt x="0" y="4756"/>
                    <a:pt x="1373" y="6128"/>
                    <a:pt x="3064" y="6128"/>
                  </a:cubicBezTo>
                  <a:lnTo>
                    <a:pt x="43111" y="6128"/>
                  </a:lnTo>
                  <a:cubicBezTo>
                    <a:pt x="44802" y="6128"/>
                    <a:pt x="46175" y="4756"/>
                    <a:pt x="46175" y="3065"/>
                  </a:cubicBezTo>
                  <a:cubicBezTo>
                    <a:pt x="46175" y="1373"/>
                    <a:pt x="44802" y="1"/>
                    <a:pt x="43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355;p45">
              <a:extLst>
                <a:ext uri="{FF2B5EF4-FFF2-40B4-BE49-F238E27FC236}">
                  <a16:creationId xmlns:a16="http://schemas.microsoft.com/office/drawing/2014/main" id="{A9DEE064-B99E-8349-BF6C-22786843B7EB}"/>
                </a:ext>
              </a:extLst>
            </p:cNvPr>
            <p:cNvSpPr/>
            <p:nvPr/>
          </p:nvSpPr>
          <p:spPr>
            <a:xfrm>
              <a:off x="2375000" y="3813950"/>
              <a:ext cx="1154375" cy="153200"/>
            </a:xfrm>
            <a:custGeom>
              <a:avLst/>
              <a:gdLst/>
              <a:ahLst/>
              <a:cxnLst/>
              <a:rect l="l" t="t" r="r" b="b"/>
              <a:pathLst>
                <a:path w="46175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lnTo>
                    <a:pt x="43111" y="6127"/>
                  </a:lnTo>
                  <a:cubicBezTo>
                    <a:pt x="44802" y="6127"/>
                    <a:pt x="46175" y="4755"/>
                    <a:pt x="46175" y="3064"/>
                  </a:cubicBezTo>
                  <a:cubicBezTo>
                    <a:pt x="46175" y="1373"/>
                    <a:pt x="44802" y="0"/>
                    <a:pt x="431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356;p45">
              <a:extLst>
                <a:ext uri="{FF2B5EF4-FFF2-40B4-BE49-F238E27FC236}">
                  <a16:creationId xmlns:a16="http://schemas.microsoft.com/office/drawing/2014/main" id="{4528DED7-C475-2044-B6AC-398A809736A4}"/>
                </a:ext>
              </a:extLst>
            </p:cNvPr>
            <p:cNvSpPr/>
            <p:nvPr/>
          </p:nvSpPr>
          <p:spPr>
            <a:xfrm>
              <a:off x="2375000" y="4279600"/>
              <a:ext cx="1154375" cy="153225"/>
            </a:xfrm>
            <a:custGeom>
              <a:avLst/>
              <a:gdLst/>
              <a:ahLst/>
              <a:cxnLst/>
              <a:rect l="l" t="t" r="r" b="b"/>
              <a:pathLst>
                <a:path w="46175" h="6129" extrusionOk="0">
                  <a:moveTo>
                    <a:pt x="3064" y="1"/>
                  </a:moveTo>
                  <a:cubicBezTo>
                    <a:pt x="1373" y="1"/>
                    <a:pt x="0" y="1373"/>
                    <a:pt x="0" y="3064"/>
                  </a:cubicBezTo>
                  <a:cubicBezTo>
                    <a:pt x="0" y="4756"/>
                    <a:pt x="1373" y="6128"/>
                    <a:pt x="3064" y="6128"/>
                  </a:cubicBezTo>
                  <a:lnTo>
                    <a:pt x="43111" y="6128"/>
                  </a:lnTo>
                  <a:cubicBezTo>
                    <a:pt x="44802" y="6128"/>
                    <a:pt x="46175" y="4756"/>
                    <a:pt x="46175" y="3064"/>
                  </a:cubicBezTo>
                  <a:cubicBezTo>
                    <a:pt x="46175" y="1373"/>
                    <a:pt x="44802" y="1"/>
                    <a:pt x="43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357;p45">
              <a:extLst>
                <a:ext uri="{FF2B5EF4-FFF2-40B4-BE49-F238E27FC236}">
                  <a16:creationId xmlns:a16="http://schemas.microsoft.com/office/drawing/2014/main" id="{0C226331-BB2A-834C-893E-9D8F63568DE0}"/>
                </a:ext>
              </a:extLst>
            </p:cNvPr>
            <p:cNvSpPr/>
            <p:nvPr/>
          </p:nvSpPr>
          <p:spPr>
            <a:xfrm>
              <a:off x="4029350" y="238125"/>
              <a:ext cx="1276925" cy="5228350"/>
            </a:xfrm>
            <a:custGeom>
              <a:avLst/>
              <a:gdLst/>
              <a:ahLst/>
              <a:cxnLst/>
              <a:rect l="l" t="t" r="r" b="b"/>
              <a:pathLst>
                <a:path w="51077" h="209134" extrusionOk="0">
                  <a:moveTo>
                    <a:pt x="3064" y="0"/>
                  </a:moveTo>
                  <a:cubicBezTo>
                    <a:pt x="1373" y="0"/>
                    <a:pt x="0" y="1372"/>
                    <a:pt x="0" y="3064"/>
                  </a:cubicBezTo>
                  <a:cubicBezTo>
                    <a:pt x="0" y="17548"/>
                    <a:pt x="12769" y="24754"/>
                    <a:pt x="24019" y="31102"/>
                  </a:cubicBezTo>
                  <a:cubicBezTo>
                    <a:pt x="34778" y="37180"/>
                    <a:pt x="44949" y="42915"/>
                    <a:pt x="44949" y="53821"/>
                  </a:cubicBezTo>
                  <a:cubicBezTo>
                    <a:pt x="44949" y="64728"/>
                    <a:pt x="34778" y="70463"/>
                    <a:pt x="24019" y="76516"/>
                  </a:cubicBezTo>
                  <a:cubicBezTo>
                    <a:pt x="12769" y="82889"/>
                    <a:pt x="0" y="90094"/>
                    <a:pt x="0" y="104579"/>
                  </a:cubicBezTo>
                  <a:cubicBezTo>
                    <a:pt x="0" y="119039"/>
                    <a:pt x="12769" y="126245"/>
                    <a:pt x="24019" y="132617"/>
                  </a:cubicBezTo>
                  <a:cubicBezTo>
                    <a:pt x="34778" y="138695"/>
                    <a:pt x="44949" y="144430"/>
                    <a:pt x="44949" y="155337"/>
                  </a:cubicBezTo>
                  <a:cubicBezTo>
                    <a:pt x="44949" y="166218"/>
                    <a:pt x="34778" y="171954"/>
                    <a:pt x="24019" y="178032"/>
                  </a:cubicBezTo>
                  <a:cubicBezTo>
                    <a:pt x="12769" y="184404"/>
                    <a:pt x="0" y="191610"/>
                    <a:pt x="0" y="206070"/>
                  </a:cubicBezTo>
                  <a:cubicBezTo>
                    <a:pt x="0" y="207761"/>
                    <a:pt x="1373" y="209133"/>
                    <a:pt x="3064" y="209133"/>
                  </a:cubicBezTo>
                  <a:cubicBezTo>
                    <a:pt x="4755" y="209133"/>
                    <a:pt x="6127" y="207761"/>
                    <a:pt x="6127" y="206070"/>
                  </a:cubicBezTo>
                  <a:cubicBezTo>
                    <a:pt x="6127" y="195188"/>
                    <a:pt x="16298" y="189453"/>
                    <a:pt x="27033" y="183375"/>
                  </a:cubicBezTo>
                  <a:cubicBezTo>
                    <a:pt x="38307" y="177002"/>
                    <a:pt x="51076" y="169797"/>
                    <a:pt x="51076" y="155337"/>
                  </a:cubicBezTo>
                  <a:cubicBezTo>
                    <a:pt x="51076" y="140852"/>
                    <a:pt x="38307" y="133646"/>
                    <a:pt x="27033" y="127274"/>
                  </a:cubicBezTo>
                  <a:cubicBezTo>
                    <a:pt x="16298" y="121220"/>
                    <a:pt x="6127" y="115485"/>
                    <a:pt x="6127" y="104579"/>
                  </a:cubicBezTo>
                  <a:cubicBezTo>
                    <a:pt x="6127" y="93673"/>
                    <a:pt x="16298" y="87937"/>
                    <a:pt x="27033" y="81859"/>
                  </a:cubicBezTo>
                  <a:cubicBezTo>
                    <a:pt x="38307" y="75512"/>
                    <a:pt x="51076" y="68306"/>
                    <a:pt x="51076" y="53821"/>
                  </a:cubicBezTo>
                  <a:cubicBezTo>
                    <a:pt x="51076" y="39337"/>
                    <a:pt x="38307" y="32131"/>
                    <a:pt x="27033" y="25783"/>
                  </a:cubicBezTo>
                  <a:cubicBezTo>
                    <a:pt x="16298" y="19705"/>
                    <a:pt x="6127" y="13970"/>
                    <a:pt x="6127" y="3064"/>
                  </a:cubicBezTo>
                  <a:cubicBezTo>
                    <a:pt x="6127" y="1372"/>
                    <a:pt x="4755" y="0"/>
                    <a:pt x="3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358;p45">
              <a:extLst>
                <a:ext uri="{FF2B5EF4-FFF2-40B4-BE49-F238E27FC236}">
                  <a16:creationId xmlns:a16="http://schemas.microsoft.com/office/drawing/2014/main" id="{E0BBA30D-68A5-FB44-B9AC-7FA5DF39B606}"/>
                </a:ext>
              </a:extLst>
            </p:cNvPr>
            <p:cNvSpPr/>
            <p:nvPr/>
          </p:nvSpPr>
          <p:spPr>
            <a:xfrm>
              <a:off x="4305675" y="238125"/>
              <a:ext cx="1000600" cy="955250"/>
            </a:xfrm>
            <a:custGeom>
              <a:avLst/>
              <a:gdLst/>
              <a:ahLst/>
              <a:cxnLst/>
              <a:rect l="l" t="t" r="r" b="b"/>
              <a:pathLst>
                <a:path w="40024" h="38210" extrusionOk="0">
                  <a:moveTo>
                    <a:pt x="36960" y="0"/>
                  </a:moveTo>
                  <a:cubicBezTo>
                    <a:pt x="35244" y="0"/>
                    <a:pt x="33896" y="1372"/>
                    <a:pt x="33896" y="3064"/>
                  </a:cubicBezTo>
                  <a:cubicBezTo>
                    <a:pt x="33896" y="13970"/>
                    <a:pt x="23725" y="19705"/>
                    <a:pt x="12966" y="25783"/>
                  </a:cubicBezTo>
                  <a:cubicBezTo>
                    <a:pt x="9142" y="27940"/>
                    <a:pt x="5196" y="30170"/>
                    <a:pt x="1692" y="32670"/>
                  </a:cubicBezTo>
                  <a:cubicBezTo>
                    <a:pt x="319" y="33651"/>
                    <a:pt x="1" y="35562"/>
                    <a:pt x="981" y="36935"/>
                  </a:cubicBezTo>
                  <a:cubicBezTo>
                    <a:pt x="1569" y="37768"/>
                    <a:pt x="2525" y="38209"/>
                    <a:pt x="3481" y="38209"/>
                  </a:cubicBezTo>
                  <a:cubicBezTo>
                    <a:pt x="4094" y="38209"/>
                    <a:pt x="4706" y="38038"/>
                    <a:pt x="5245" y="37645"/>
                  </a:cubicBezTo>
                  <a:cubicBezTo>
                    <a:pt x="8505" y="35342"/>
                    <a:pt x="12304" y="33185"/>
                    <a:pt x="15980" y="31102"/>
                  </a:cubicBezTo>
                  <a:cubicBezTo>
                    <a:pt x="27254" y="24754"/>
                    <a:pt x="40023" y="17548"/>
                    <a:pt x="40023" y="3064"/>
                  </a:cubicBezTo>
                  <a:cubicBezTo>
                    <a:pt x="40023" y="1372"/>
                    <a:pt x="38651" y="0"/>
                    <a:pt x="3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359;p45">
              <a:extLst>
                <a:ext uri="{FF2B5EF4-FFF2-40B4-BE49-F238E27FC236}">
                  <a16:creationId xmlns:a16="http://schemas.microsoft.com/office/drawing/2014/main" id="{94DBC74C-32B3-AC49-A50A-01AF6E0C23DA}"/>
                </a:ext>
              </a:extLst>
            </p:cNvPr>
            <p:cNvSpPr/>
            <p:nvPr/>
          </p:nvSpPr>
          <p:spPr>
            <a:xfrm>
              <a:off x="4029350" y="1209925"/>
              <a:ext cx="1276925" cy="4256550"/>
            </a:xfrm>
            <a:custGeom>
              <a:avLst/>
              <a:gdLst/>
              <a:ahLst/>
              <a:cxnLst/>
              <a:rect l="l" t="t" r="r" b="b"/>
              <a:pathLst>
                <a:path w="51077" h="170262" extrusionOk="0">
                  <a:moveTo>
                    <a:pt x="7186" y="1"/>
                  </a:moveTo>
                  <a:cubicBezTo>
                    <a:pt x="6268" y="1"/>
                    <a:pt x="5357" y="412"/>
                    <a:pt x="4755" y="1200"/>
                  </a:cubicBezTo>
                  <a:cubicBezTo>
                    <a:pt x="1569" y="5317"/>
                    <a:pt x="0" y="9827"/>
                    <a:pt x="0" y="14949"/>
                  </a:cubicBezTo>
                  <a:cubicBezTo>
                    <a:pt x="0" y="29434"/>
                    <a:pt x="12769" y="36640"/>
                    <a:pt x="24019" y="42987"/>
                  </a:cubicBezTo>
                  <a:cubicBezTo>
                    <a:pt x="34778" y="49065"/>
                    <a:pt x="44949" y="54801"/>
                    <a:pt x="44949" y="65707"/>
                  </a:cubicBezTo>
                  <a:cubicBezTo>
                    <a:pt x="44949" y="76613"/>
                    <a:pt x="34778" y="82348"/>
                    <a:pt x="24019" y="88402"/>
                  </a:cubicBezTo>
                  <a:cubicBezTo>
                    <a:pt x="12769" y="94774"/>
                    <a:pt x="0" y="101980"/>
                    <a:pt x="0" y="116465"/>
                  </a:cubicBezTo>
                  <a:cubicBezTo>
                    <a:pt x="0" y="130925"/>
                    <a:pt x="12769" y="138130"/>
                    <a:pt x="24019" y="144503"/>
                  </a:cubicBezTo>
                  <a:cubicBezTo>
                    <a:pt x="34778" y="150581"/>
                    <a:pt x="44949" y="156316"/>
                    <a:pt x="44949" y="167198"/>
                  </a:cubicBezTo>
                  <a:cubicBezTo>
                    <a:pt x="44949" y="168889"/>
                    <a:pt x="46322" y="170261"/>
                    <a:pt x="48013" y="170261"/>
                  </a:cubicBezTo>
                  <a:cubicBezTo>
                    <a:pt x="49704" y="170261"/>
                    <a:pt x="51076" y="168889"/>
                    <a:pt x="51076" y="167198"/>
                  </a:cubicBezTo>
                  <a:cubicBezTo>
                    <a:pt x="51076" y="152738"/>
                    <a:pt x="38307" y="145532"/>
                    <a:pt x="27033" y="139160"/>
                  </a:cubicBezTo>
                  <a:cubicBezTo>
                    <a:pt x="16298" y="133082"/>
                    <a:pt x="6127" y="127346"/>
                    <a:pt x="6127" y="116465"/>
                  </a:cubicBezTo>
                  <a:cubicBezTo>
                    <a:pt x="6127" y="105558"/>
                    <a:pt x="16298" y="99823"/>
                    <a:pt x="27033" y="93745"/>
                  </a:cubicBezTo>
                  <a:cubicBezTo>
                    <a:pt x="38307" y="87373"/>
                    <a:pt x="51076" y="80167"/>
                    <a:pt x="51076" y="65707"/>
                  </a:cubicBezTo>
                  <a:cubicBezTo>
                    <a:pt x="51076" y="51222"/>
                    <a:pt x="38307" y="44017"/>
                    <a:pt x="27033" y="37644"/>
                  </a:cubicBezTo>
                  <a:cubicBezTo>
                    <a:pt x="16298" y="31591"/>
                    <a:pt x="6127" y="25856"/>
                    <a:pt x="6127" y="14949"/>
                  </a:cubicBezTo>
                  <a:cubicBezTo>
                    <a:pt x="6127" y="11224"/>
                    <a:pt x="7279" y="7964"/>
                    <a:pt x="9608" y="4925"/>
                  </a:cubicBezTo>
                  <a:cubicBezTo>
                    <a:pt x="10637" y="3602"/>
                    <a:pt x="10392" y="1666"/>
                    <a:pt x="9044" y="636"/>
                  </a:cubicBezTo>
                  <a:cubicBezTo>
                    <a:pt x="8494" y="208"/>
                    <a:pt x="7838" y="1"/>
                    <a:pt x="7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360;p45">
              <a:extLst>
                <a:ext uri="{FF2B5EF4-FFF2-40B4-BE49-F238E27FC236}">
                  <a16:creationId xmlns:a16="http://schemas.microsoft.com/office/drawing/2014/main" id="{DB8435BE-90E5-C742-9883-CEFB258CAE05}"/>
                </a:ext>
              </a:extLst>
            </p:cNvPr>
            <p:cNvSpPr/>
            <p:nvPr/>
          </p:nvSpPr>
          <p:spPr>
            <a:xfrm>
              <a:off x="4029350" y="1489275"/>
              <a:ext cx="1276925" cy="153225"/>
            </a:xfrm>
            <a:custGeom>
              <a:avLst/>
              <a:gdLst/>
              <a:ahLst/>
              <a:cxnLst/>
              <a:rect l="l" t="t" r="r" b="b"/>
              <a:pathLst>
                <a:path w="51077" h="6129" extrusionOk="0">
                  <a:moveTo>
                    <a:pt x="3064" y="1"/>
                  </a:moveTo>
                  <a:cubicBezTo>
                    <a:pt x="1373" y="1"/>
                    <a:pt x="0" y="1373"/>
                    <a:pt x="0" y="3065"/>
                  </a:cubicBezTo>
                  <a:cubicBezTo>
                    <a:pt x="0" y="4756"/>
                    <a:pt x="1373" y="6128"/>
                    <a:pt x="3064" y="6128"/>
                  </a:cubicBezTo>
                  <a:lnTo>
                    <a:pt x="48013" y="6128"/>
                  </a:lnTo>
                  <a:cubicBezTo>
                    <a:pt x="49704" y="6128"/>
                    <a:pt x="51076" y="4756"/>
                    <a:pt x="51076" y="3065"/>
                  </a:cubicBezTo>
                  <a:cubicBezTo>
                    <a:pt x="51076" y="1373"/>
                    <a:pt x="49704" y="1"/>
                    <a:pt x="480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361;p45">
              <a:extLst>
                <a:ext uri="{FF2B5EF4-FFF2-40B4-BE49-F238E27FC236}">
                  <a16:creationId xmlns:a16="http://schemas.microsoft.com/office/drawing/2014/main" id="{C5C46BAD-25F3-F84D-A738-F4F5EB501AAB}"/>
                </a:ext>
              </a:extLst>
            </p:cNvPr>
            <p:cNvSpPr/>
            <p:nvPr/>
          </p:nvSpPr>
          <p:spPr>
            <a:xfrm>
              <a:off x="4029350" y="4041875"/>
              <a:ext cx="1276925" cy="153200"/>
            </a:xfrm>
            <a:custGeom>
              <a:avLst/>
              <a:gdLst/>
              <a:ahLst/>
              <a:cxnLst/>
              <a:rect l="l" t="t" r="r" b="b"/>
              <a:pathLst>
                <a:path w="51077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8"/>
                    <a:pt x="3064" y="6128"/>
                  </a:cubicBezTo>
                  <a:lnTo>
                    <a:pt x="48013" y="6128"/>
                  </a:lnTo>
                  <a:cubicBezTo>
                    <a:pt x="49704" y="6128"/>
                    <a:pt x="51076" y="4755"/>
                    <a:pt x="51076" y="3064"/>
                  </a:cubicBezTo>
                  <a:cubicBezTo>
                    <a:pt x="51076" y="1373"/>
                    <a:pt x="49704" y="0"/>
                    <a:pt x="48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362;p45">
              <a:extLst>
                <a:ext uri="{FF2B5EF4-FFF2-40B4-BE49-F238E27FC236}">
                  <a16:creationId xmlns:a16="http://schemas.microsoft.com/office/drawing/2014/main" id="{AD897448-6B7D-9A4A-8147-C6141FD7C0BD}"/>
                </a:ext>
              </a:extLst>
            </p:cNvPr>
            <p:cNvSpPr/>
            <p:nvPr/>
          </p:nvSpPr>
          <p:spPr>
            <a:xfrm>
              <a:off x="4090625" y="2543175"/>
              <a:ext cx="1153775" cy="153200"/>
            </a:xfrm>
            <a:custGeom>
              <a:avLst/>
              <a:gdLst/>
              <a:ahLst/>
              <a:cxnLst/>
              <a:rect l="l" t="t" r="r" b="b"/>
              <a:pathLst>
                <a:path w="46151" h="6128" extrusionOk="0">
                  <a:moveTo>
                    <a:pt x="3064" y="0"/>
                  </a:moveTo>
                  <a:cubicBezTo>
                    <a:pt x="1373" y="0"/>
                    <a:pt x="0" y="1372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lnTo>
                    <a:pt x="43086" y="6127"/>
                  </a:lnTo>
                  <a:cubicBezTo>
                    <a:pt x="44778" y="6127"/>
                    <a:pt x="46150" y="4755"/>
                    <a:pt x="46150" y="3064"/>
                  </a:cubicBezTo>
                  <a:cubicBezTo>
                    <a:pt x="46150" y="1372"/>
                    <a:pt x="44778" y="0"/>
                    <a:pt x="430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363;p45">
              <a:extLst>
                <a:ext uri="{FF2B5EF4-FFF2-40B4-BE49-F238E27FC236}">
                  <a16:creationId xmlns:a16="http://schemas.microsoft.com/office/drawing/2014/main" id="{B529FC05-002D-8949-901B-E88C89AAB3AE}"/>
                </a:ext>
              </a:extLst>
            </p:cNvPr>
            <p:cNvSpPr/>
            <p:nvPr/>
          </p:nvSpPr>
          <p:spPr>
            <a:xfrm>
              <a:off x="4090625" y="3008825"/>
              <a:ext cx="1153775" cy="153200"/>
            </a:xfrm>
            <a:custGeom>
              <a:avLst/>
              <a:gdLst/>
              <a:ahLst/>
              <a:cxnLst/>
              <a:rect l="l" t="t" r="r" b="b"/>
              <a:pathLst>
                <a:path w="46151" h="6128" extrusionOk="0">
                  <a:moveTo>
                    <a:pt x="3064" y="1"/>
                  </a:moveTo>
                  <a:cubicBezTo>
                    <a:pt x="1373" y="1"/>
                    <a:pt x="0" y="1373"/>
                    <a:pt x="0" y="3064"/>
                  </a:cubicBezTo>
                  <a:cubicBezTo>
                    <a:pt x="0" y="4755"/>
                    <a:pt x="1373" y="6128"/>
                    <a:pt x="3064" y="6128"/>
                  </a:cubicBezTo>
                  <a:lnTo>
                    <a:pt x="43086" y="6128"/>
                  </a:lnTo>
                  <a:cubicBezTo>
                    <a:pt x="44778" y="6128"/>
                    <a:pt x="46150" y="4755"/>
                    <a:pt x="46150" y="3064"/>
                  </a:cubicBezTo>
                  <a:cubicBezTo>
                    <a:pt x="46150" y="1373"/>
                    <a:pt x="44778" y="1"/>
                    <a:pt x="430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8F4685-E640-B34C-A188-B6D98BB5D99B}"/>
              </a:ext>
            </a:extLst>
          </p:cNvPr>
          <p:cNvSpPr txBox="1"/>
          <p:nvPr/>
        </p:nvSpPr>
        <p:spPr>
          <a:xfrm>
            <a:off x="5185211" y="3522944"/>
            <a:ext cx="30716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/>
            <a:r>
              <a:rPr lang="en-CA" b="1" dirty="0" err="1">
                <a:solidFill>
                  <a:schemeClr val="accent1"/>
                </a:solidFill>
                <a:latin typeface="Lato"/>
                <a:sym typeface="Lato"/>
              </a:rPr>
              <a:t>MiSK</a:t>
            </a:r>
            <a:r>
              <a:rPr lang="en-CA" b="1" dirty="0">
                <a:solidFill>
                  <a:schemeClr val="accent1"/>
                </a:solidFill>
                <a:latin typeface="Lato"/>
                <a:sym typeface="Lato"/>
              </a:rPr>
              <a:t> Academy &amp;  General Assembly </a:t>
            </a:r>
          </a:p>
          <a:p>
            <a:pPr marL="0" indent="0"/>
            <a:r>
              <a:rPr lang="en-CA" b="1" dirty="0">
                <a:solidFill>
                  <a:schemeClr val="accent1"/>
                </a:solidFill>
                <a:latin typeface="Lato"/>
                <a:sym typeface="Lato"/>
              </a:rPr>
              <a:t>Data Science Immersive Course</a:t>
            </a:r>
          </a:p>
          <a:p>
            <a:pPr marL="0" indent="0"/>
            <a:r>
              <a:rPr lang="en-CA" b="1" dirty="0">
                <a:solidFill>
                  <a:schemeClr val="accent1"/>
                </a:solidFill>
                <a:latin typeface="Lato"/>
                <a:sym typeface="Lato"/>
              </a:rPr>
              <a:t>Capstone Project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EEE9-6AD0-F54E-86FF-3D4029E4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EDA &amp; Visualization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91BFA32-6488-0D4E-B7F6-8DB6BF92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04" y="1492087"/>
            <a:ext cx="5135671" cy="282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1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F83C-3005-974E-8F2A-B35157EC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Clinical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56630-4C83-B24E-8FE1-4F77531B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3" y="1999051"/>
            <a:ext cx="821821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F83C-3005-974E-8F2A-B35157EC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00" y="494577"/>
            <a:ext cx="6736200" cy="572700"/>
          </a:xfrm>
        </p:spPr>
        <p:txBody>
          <a:bodyPr/>
          <a:lstStyle/>
          <a:p>
            <a:r>
              <a:rPr lang="en-US" sz="1600" dirty="0"/>
              <a:t>The Distribution of Clinical Features and Survival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D19DE3-8898-3345-885A-D1A17770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18" y="1067277"/>
            <a:ext cx="6964471" cy="191762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6F3B9-3D4B-084C-A1B0-3838A4715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8" y="3046131"/>
            <a:ext cx="6917461" cy="19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3FB64B-4FBC-C94F-BFBC-83A73B1E008D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sz="2000" dirty="0"/>
              <a:t>The Distribution of patients by treatment group 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BF28870-456F-3342-B31E-26BE34D2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3"/>
          <a:stretch/>
        </p:blipFill>
        <p:spPr>
          <a:xfrm>
            <a:off x="2457102" y="1345346"/>
            <a:ext cx="3956224" cy="336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F83C-3005-974E-8F2A-B35157EC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Correlation Between the Clinical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BE94E-C35F-5946-A281-606DD50A4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6"/>
          <a:stretch/>
        </p:blipFill>
        <p:spPr>
          <a:xfrm>
            <a:off x="2126853" y="1189973"/>
            <a:ext cx="4890293" cy="37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9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F83C-3005-974E-8F2A-B35157EC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00" y="494577"/>
            <a:ext cx="6736200" cy="572700"/>
          </a:xfrm>
        </p:spPr>
        <p:txBody>
          <a:bodyPr/>
          <a:lstStyle/>
          <a:p>
            <a:r>
              <a:rPr lang="en-US" sz="1600" dirty="0"/>
              <a:t>The Distribution of Genetic Features and Survival</a:t>
            </a:r>
          </a:p>
        </p:txBody>
      </p:sp>
      <p:pic>
        <p:nvPicPr>
          <p:cNvPr id="6" name="Picture 5" descr="A picture containing boat, text, map, large&#10;&#10;Description automatically generated">
            <a:extLst>
              <a:ext uri="{FF2B5EF4-FFF2-40B4-BE49-F238E27FC236}">
                <a16:creationId xmlns:a16="http://schemas.microsoft.com/office/drawing/2014/main" id="{50C03D3A-9EA4-6D4F-A86E-56A4F21B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36"/>
          <a:stretch/>
        </p:blipFill>
        <p:spPr>
          <a:xfrm>
            <a:off x="2018802" y="990600"/>
            <a:ext cx="4839198" cy="38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44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F83C-3005-974E-8F2A-B35157EC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00" y="494577"/>
            <a:ext cx="6736200" cy="572700"/>
          </a:xfrm>
        </p:spPr>
        <p:txBody>
          <a:bodyPr/>
          <a:lstStyle/>
          <a:p>
            <a:r>
              <a:rPr lang="en-US" sz="1600" dirty="0"/>
              <a:t>Correlation between Genetic Features and Survival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AA3EC7-6CFC-0742-886B-3D0E8984A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/>
          <a:stretch/>
        </p:blipFill>
        <p:spPr>
          <a:xfrm>
            <a:off x="993200" y="1905001"/>
            <a:ext cx="6946900" cy="29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0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E5A2-737C-CC44-ABBE-81C0996D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 &amp; Modeling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20E508-6E14-5E42-AB19-9EF96D80D7C8}"/>
              </a:ext>
            </a:extLst>
          </p:cNvPr>
          <p:cNvSpPr/>
          <p:nvPr/>
        </p:nvSpPr>
        <p:spPr>
          <a:xfrm>
            <a:off x="2424835" y="1125793"/>
            <a:ext cx="45784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Lato"/>
              </a:rPr>
              <a:t>Classification using basic models with </a:t>
            </a:r>
            <a:r>
              <a:rPr lang="en-US" sz="1600" b="1" u="sng" dirty="0">
                <a:solidFill>
                  <a:schemeClr val="accent1"/>
                </a:solidFill>
                <a:latin typeface="Lato"/>
              </a:rPr>
              <a:t>all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9558-AB27-6943-BD54-B1E67A99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" y="1464347"/>
            <a:ext cx="7119257" cy="34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50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E5A2-737C-CC44-ABBE-81C0996D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 &amp; Modeling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20E508-6E14-5E42-AB19-9EF96D80D7C8}"/>
              </a:ext>
            </a:extLst>
          </p:cNvPr>
          <p:cNvSpPr/>
          <p:nvPr/>
        </p:nvSpPr>
        <p:spPr>
          <a:xfrm>
            <a:off x="1863566" y="1225250"/>
            <a:ext cx="54168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accent1"/>
                </a:solidFill>
                <a:latin typeface="Lato"/>
              </a:rPr>
              <a:t>Classification using basic models with only </a:t>
            </a:r>
            <a:r>
              <a:rPr lang="en-US" sz="1600" b="1" u="sng" dirty="0">
                <a:solidFill>
                  <a:schemeClr val="accent1"/>
                </a:solidFill>
                <a:latin typeface="Lato"/>
              </a:rPr>
              <a:t>clinical features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612B0-1732-7840-A5F4-CA5675B5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70" y="1672270"/>
            <a:ext cx="7054793" cy="33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9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E5A2-737C-CC44-ABBE-81C0996D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 &amp; Modeling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20E508-6E14-5E42-AB19-9EF96D80D7C8}"/>
              </a:ext>
            </a:extLst>
          </p:cNvPr>
          <p:cNvSpPr/>
          <p:nvPr/>
        </p:nvSpPr>
        <p:spPr>
          <a:xfrm>
            <a:off x="1631932" y="1093135"/>
            <a:ext cx="5453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Lato"/>
              </a:rPr>
              <a:t>Classification using basic models with only </a:t>
            </a:r>
            <a:r>
              <a:rPr lang="en-US" sz="1600" b="1" u="sng" dirty="0">
                <a:solidFill>
                  <a:schemeClr val="accent1"/>
                </a:solidFill>
                <a:latin typeface="Lato"/>
              </a:rPr>
              <a:t>genetic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24D01-B180-2C45-92CA-2A2168DF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86" y="1479795"/>
            <a:ext cx="6923314" cy="33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5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>
            <a:spLocks noGrp="1"/>
          </p:cNvSpPr>
          <p:nvPr>
            <p:ph type="title" idx="18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48" name="Google Shape;448;p31"/>
          <p:cNvSpPr txBox="1">
            <a:spLocks noGrp="1"/>
          </p:cNvSpPr>
          <p:nvPr>
            <p:ph type="title"/>
          </p:nvPr>
        </p:nvSpPr>
        <p:spPr>
          <a:xfrm>
            <a:off x="1812750" y="1503350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9" name="Google Shape;449;p31"/>
          <p:cNvSpPr txBox="1">
            <a:spLocks noGrp="1"/>
          </p:cNvSpPr>
          <p:nvPr>
            <p:ph type="ctrTitle" idx="2"/>
          </p:nvPr>
        </p:nvSpPr>
        <p:spPr>
          <a:xfrm>
            <a:off x="1246950" y="1882600"/>
            <a:ext cx="19995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51" name="Google Shape;451;p31"/>
          <p:cNvSpPr txBox="1">
            <a:spLocks noGrp="1"/>
          </p:cNvSpPr>
          <p:nvPr>
            <p:ph type="title" idx="3"/>
          </p:nvPr>
        </p:nvSpPr>
        <p:spPr>
          <a:xfrm>
            <a:off x="4137614" y="1503338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2" name="Google Shape;452;p31"/>
          <p:cNvSpPr txBox="1">
            <a:spLocks noGrp="1"/>
          </p:cNvSpPr>
          <p:nvPr>
            <p:ph type="ctrTitle" idx="4"/>
          </p:nvPr>
        </p:nvSpPr>
        <p:spPr>
          <a:xfrm>
            <a:off x="3582338" y="1882600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Data Description</a:t>
            </a:r>
            <a:endParaRPr dirty="0"/>
          </a:p>
        </p:txBody>
      </p:sp>
      <p:sp>
        <p:nvSpPr>
          <p:cNvPr id="454" name="Google Shape;454;p31"/>
          <p:cNvSpPr txBox="1">
            <a:spLocks noGrp="1"/>
          </p:cNvSpPr>
          <p:nvPr>
            <p:ph type="title" idx="6"/>
          </p:nvPr>
        </p:nvSpPr>
        <p:spPr>
          <a:xfrm>
            <a:off x="6454522" y="1503350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5" name="Google Shape;455;p31"/>
          <p:cNvSpPr txBox="1">
            <a:spLocks noGrp="1"/>
          </p:cNvSpPr>
          <p:nvPr>
            <p:ph type="ctrTitle" idx="7"/>
          </p:nvPr>
        </p:nvSpPr>
        <p:spPr>
          <a:xfrm>
            <a:off x="5760642" y="1893764"/>
            <a:ext cx="2346572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b="1" dirty="0"/>
              <a:t>EDA &amp; Visualization</a:t>
            </a:r>
            <a:br>
              <a:rPr lang="en-CA" b="1" dirty="0"/>
            </a:br>
            <a:endParaRPr lang="en-CA" b="1" dirty="0"/>
          </a:p>
        </p:txBody>
      </p:sp>
      <p:sp>
        <p:nvSpPr>
          <p:cNvPr id="457" name="Google Shape;457;p31"/>
          <p:cNvSpPr txBox="1">
            <a:spLocks noGrp="1"/>
          </p:cNvSpPr>
          <p:nvPr>
            <p:ph type="title" idx="9"/>
          </p:nvPr>
        </p:nvSpPr>
        <p:spPr>
          <a:xfrm>
            <a:off x="1812750" y="3046713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8" name="Google Shape;458;p31"/>
          <p:cNvSpPr txBox="1">
            <a:spLocks noGrp="1"/>
          </p:cNvSpPr>
          <p:nvPr>
            <p:ph type="ctrTitle" idx="13"/>
          </p:nvPr>
        </p:nvSpPr>
        <p:spPr>
          <a:xfrm>
            <a:off x="1105747" y="3425975"/>
            <a:ext cx="2300941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dirty="0"/>
              <a:t>Preprocessing &amp; Modeling</a:t>
            </a:r>
            <a:br>
              <a:rPr lang="en-CA" dirty="0"/>
            </a:br>
            <a:endParaRPr lang="en-CA" b="1" dirty="0"/>
          </a:p>
        </p:txBody>
      </p:sp>
      <p:sp>
        <p:nvSpPr>
          <p:cNvPr id="460" name="Google Shape;460;p31"/>
          <p:cNvSpPr txBox="1">
            <a:spLocks noGrp="1"/>
          </p:cNvSpPr>
          <p:nvPr>
            <p:ph type="title" idx="15"/>
          </p:nvPr>
        </p:nvSpPr>
        <p:spPr>
          <a:xfrm>
            <a:off x="4156688" y="3046725"/>
            <a:ext cx="8679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61" name="Google Shape;461;p31"/>
          <p:cNvSpPr txBox="1">
            <a:spLocks noGrp="1"/>
          </p:cNvSpPr>
          <p:nvPr>
            <p:ph type="ctrTitle" idx="16"/>
          </p:nvPr>
        </p:nvSpPr>
        <p:spPr>
          <a:xfrm>
            <a:off x="3569622" y="3425975"/>
            <a:ext cx="20166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Conclusion</a:t>
            </a:r>
            <a:endParaRPr dirty="0"/>
          </a:p>
        </p:txBody>
      </p:sp>
      <p:grpSp>
        <p:nvGrpSpPr>
          <p:cNvPr id="178" name="Google Shape;2250;p56">
            <a:extLst>
              <a:ext uri="{FF2B5EF4-FFF2-40B4-BE49-F238E27FC236}">
                <a16:creationId xmlns:a16="http://schemas.microsoft.com/office/drawing/2014/main" id="{3B0ACBCF-01A1-284B-9574-59AAF06D287D}"/>
              </a:ext>
            </a:extLst>
          </p:cNvPr>
          <p:cNvGrpSpPr/>
          <p:nvPr/>
        </p:nvGrpSpPr>
        <p:grpSpPr>
          <a:xfrm>
            <a:off x="7143487" y="2889890"/>
            <a:ext cx="1593225" cy="1995261"/>
            <a:chOff x="5573125" y="336750"/>
            <a:chExt cx="406725" cy="576150"/>
          </a:xfrm>
        </p:grpSpPr>
        <p:sp>
          <p:nvSpPr>
            <p:cNvPr id="179" name="Google Shape;2251;p56">
              <a:extLst>
                <a:ext uri="{FF2B5EF4-FFF2-40B4-BE49-F238E27FC236}">
                  <a16:creationId xmlns:a16="http://schemas.microsoft.com/office/drawing/2014/main" id="{05653E44-0C42-1E4F-A97D-B9EF2D28D938}"/>
                </a:ext>
              </a:extLst>
            </p:cNvPr>
            <p:cNvSpPr/>
            <p:nvPr/>
          </p:nvSpPr>
          <p:spPr>
            <a:xfrm>
              <a:off x="5573125" y="401350"/>
              <a:ext cx="406725" cy="511550"/>
            </a:xfrm>
            <a:custGeom>
              <a:avLst/>
              <a:gdLst/>
              <a:ahLst/>
              <a:cxnLst/>
              <a:rect l="l" t="t" r="r" b="b"/>
              <a:pathLst>
                <a:path w="16269" h="20462" extrusionOk="0">
                  <a:moveTo>
                    <a:pt x="1294" y="1"/>
                  </a:moveTo>
                  <a:cubicBezTo>
                    <a:pt x="580" y="1"/>
                    <a:pt x="1" y="579"/>
                    <a:pt x="1" y="1294"/>
                  </a:cubicBezTo>
                  <a:lnTo>
                    <a:pt x="1" y="19168"/>
                  </a:lnTo>
                  <a:cubicBezTo>
                    <a:pt x="1" y="19882"/>
                    <a:pt x="580" y="20460"/>
                    <a:pt x="1294" y="20462"/>
                  </a:cubicBezTo>
                  <a:lnTo>
                    <a:pt x="14975" y="20462"/>
                  </a:lnTo>
                  <a:cubicBezTo>
                    <a:pt x="15689" y="20460"/>
                    <a:pt x="16268" y="19882"/>
                    <a:pt x="16269" y="19168"/>
                  </a:cubicBezTo>
                  <a:lnTo>
                    <a:pt x="16269" y="1294"/>
                  </a:lnTo>
                  <a:cubicBezTo>
                    <a:pt x="16268" y="580"/>
                    <a:pt x="15689" y="1"/>
                    <a:pt x="14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252;p56">
              <a:extLst>
                <a:ext uri="{FF2B5EF4-FFF2-40B4-BE49-F238E27FC236}">
                  <a16:creationId xmlns:a16="http://schemas.microsoft.com/office/drawing/2014/main" id="{E614150D-C429-D145-9F6F-300E94FB9946}"/>
                </a:ext>
              </a:extLst>
            </p:cNvPr>
            <p:cNvSpPr/>
            <p:nvPr/>
          </p:nvSpPr>
          <p:spPr>
            <a:xfrm>
              <a:off x="5609075" y="437300"/>
              <a:ext cx="334850" cy="439650"/>
            </a:xfrm>
            <a:custGeom>
              <a:avLst/>
              <a:gdLst/>
              <a:ahLst/>
              <a:cxnLst/>
              <a:rect l="l" t="t" r="r" b="b"/>
              <a:pathLst>
                <a:path w="13394" h="17586" extrusionOk="0">
                  <a:moveTo>
                    <a:pt x="115" y="0"/>
                  </a:moveTo>
                  <a:cubicBezTo>
                    <a:pt x="51" y="0"/>
                    <a:pt x="0" y="52"/>
                    <a:pt x="0" y="114"/>
                  </a:cubicBezTo>
                  <a:lnTo>
                    <a:pt x="0" y="17471"/>
                  </a:lnTo>
                  <a:cubicBezTo>
                    <a:pt x="0" y="17535"/>
                    <a:pt x="51" y="17586"/>
                    <a:pt x="115" y="17586"/>
                  </a:cubicBezTo>
                  <a:lnTo>
                    <a:pt x="13278" y="17586"/>
                  </a:lnTo>
                  <a:cubicBezTo>
                    <a:pt x="13342" y="17586"/>
                    <a:pt x="13393" y="17535"/>
                    <a:pt x="13393" y="17471"/>
                  </a:cubicBezTo>
                  <a:lnTo>
                    <a:pt x="13393" y="114"/>
                  </a:lnTo>
                  <a:cubicBezTo>
                    <a:pt x="13393" y="52"/>
                    <a:pt x="13342" y="0"/>
                    <a:pt x="13278" y="0"/>
                  </a:cubicBezTo>
                  <a:close/>
                </a:path>
              </a:pathLst>
            </a:custGeom>
            <a:solidFill>
              <a:srgbClr val="E4E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253;p56">
              <a:extLst>
                <a:ext uri="{FF2B5EF4-FFF2-40B4-BE49-F238E27FC236}">
                  <a16:creationId xmlns:a16="http://schemas.microsoft.com/office/drawing/2014/main" id="{023B8327-A1A1-9D4C-AB24-4CF9EC82B1F6}"/>
                </a:ext>
              </a:extLst>
            </p:cNvPr>
            <p:cNvSpPr/>
            <p:nvPr/>
          </p:nvSpPr>
          <p:spPr>
            <a:xfrm>
              <a:off x="5718025" y="711975"/>
              <a:ext cx="179975" cy="17175"/>
            </a:xfrm>
            <a:custGeom>
              <a:avLst/>
              <a:gdLst/>
              <a:ahLst/>
              <a:cxnLst/>
              <a:rect l="l" t="t" r="r" b="b"/>
              <a:pathLst>
                <a:path w="7199" h="687" extrusionOk="0">
                  <a:moveTo>
                    <a:pt x="343" y="1"/>
                  </a:moveTo>
                  <a:cubicBezTo>
                    <a:pt x="154" y="1"/>
                    <a:pt x="0" y="154"/>
                    <a:pt x="0" y="344"/>
                  </a:cubicBezTo>
                  <a:cubicBezTo>
                    <a:pt x="0" y="533"/>
                    <a:pt x="154" y="686"/>
                    <a:pt x="343" y="686"/>
                  </a:cubicBezTo>
                  <a:lnTo>
                    <a:pt x="6857" y="686"/>
                  </a:lnTo>
                  <a:cubicBezTo>
                    <a:pt x="7046" y="686"/>
                    <a:pt x="7199" y="533"/>
                    <a:pt x="7199" y="344"/>
                  </a:cubicBezTo>
                  <a:cubicBezTo>
                    <a:pt x="7199" y="154"/>
                    <a:pt x="7046" y="1"/>
                    <a:pt x="6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254;p56">
              <a:extLst>
                <a:ext uri="{FF2B5EF4-FFF2-40B4-BE49-F238E27FC236}">
                  <a16:creationId xmlns:a16="http://schemas.microsoft.com/office/drawing/2014/main" id="{60F09878-CE41-9348-9EDC-B4C7E5A247CF}"/>
                </a:ext>
              </a:extLst>
            </p:cNvPr>
            <p:cNvSpPr/>
            <p:nvPr/>
          </p:nvSpPr>
          <p:spPr>
            <a:xfrm>
              <a:off x="5718025" y="748700"/>
              <a:ext cx="179975" cy="17125"/>
            </a:xfrm>
            <a:custGeom>
              <a:avLst/>
              <a:gdLst/>
              <a:ahLst/>
              <a:cxnLst/>
              <a:rect l="l" t="t" r="r" b="b"/>
              <a:pathLst>
                <a:path w="7199" h="685" extrusionOk="0">
                  <a:moveTo>
                    <a:pt x="343" y="1"/>
                  </a:moveTo>
                  <a:cubicBezTo>
                    <a:pt x="154" y="1"/>
                    <a:pt x="0" y="154"/>
                    <a:pt x="0" y="343"/>
                  </a:cubicBezTo>
                  <a:cubicBezTo>
                    <a:pt x="0" y="531"/>
                    <a:pt x="154" y="685"/>
                    <a:pt x="343" y="685"/>
                  </a:cubicBezTo>
                  <a:lnTo>
                    <a:pt x="6857" y="685"/>
                  </a:lnTo>
                  <a:cubicBezTo>
                    <a:pt x="7046" y="685"/>
                    <a:pt x="7199" y="531"/>
                    <a:pt x="7199" y="343"/>
                  </a:cubicBezTo>
                  <a:cubicBezTo>
                    <a:pt x="7199" y="154"/>
                    <a:pt x="7046" y="1"/>
                    <a:pt x="6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255;p56">
              <a:extLst>
                <a:ext uri="{FF2B5EF4-FFF2-40B4-BE49-F238E27FC236}">
                  <a16:creationId xmlns:a16="http://schemas.microsoft.com/office/drawing/2014/main" id="{1A5C4A77-5758-DC4F-8288-53D3E451BAC4}"/>
                </a:ext>
              </a:extLst>
            </p:cNvPr>
            <p:cNvSpPr/>
            <p:nvPr/>
          </p:nvSpPr>
          <p:spPr>
            <a:xfrm>
              <a:off x="5718025" y="785400"/>
              <a:ext cx="179975" cy="17150"/>
            </a:xfrm>
            <a:custGeom>
              <a:avLst/>
              <a:gdLst/>
              <a:ahLst/>
              <a:cxnLst/>
              <a:rect l="l" t="t" r="r" b="b"/>
              <a:pathLst>
                <a:path w="7199" h="686" extrusionOk="0">
                  <a:moveTo>
                    <a:pt x="343" y="0"/>
                  </a:moveTo>
                  <a:cubicBezTo>
                    <a:pt x="154" y="0"/>
                    <a:pt x="0" y="153"/>
                    <a:pt x="0" y="342"/>
                  </a:cubicBezTo>
                  <a:cubicBezTo>
                    <a:pt x="0" y="532"/>
                    <a:pt x="154" y="685"/>
                    <a:pt x="343" y="685"/>
                  </a:cubicBezTo>
                  <a:lnTo>
                    <a:pt x="6857" y="685"/>
                  </a:lnTo>
                  <a:cubicBezTo>
                    <a:pt x="7046" y="685"/>
                    <a:pt x="7199" y="532"/>
                    <a:pt x="7199" y="342"/>
                  </a:cubicBezTo>
                  <a:cubicBezTo>
                    <a:pt x="7199" y="153"/>
                    <a:pt x="7046" y="0"/>
                    <a:pt x="6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256;p56">
              <a:extLst>
                <a:ext uri="{FF2B5EF4-FFF2-40B4-BE49-F238E27FC236}">
                  <a16:creationId xmlns:a16="http://schemas.microsoft.com/office/drawing/2014/main" id="{1FB47620-4464-E044-A24F-34CE3160F6DF}"/>
                </a:ext>
              </a:extLst>
            </p:cNvPr>
            <p:cNvSpPr/>
            <p:nvPr/>
          </p:nvSpPr>
          <p:spPr>
            <a:xfrm>
              <a:off x="5717850" y="822075"/>
              <a:ext cx="180350" cy="17150"/>
            </a:xfrm>
            <a:custGeom>
              <a:avLst/>
              <a:gdLst/>
              <a:ahLst/>
              <a:cxnLst/>
              <a:rect l="l" t="t" r="r" b="b"/>
              <a:pathLst>
                <a:path w="7214" h="686" extrusionOk="0">
                  <a:moveTo>
                    <a:pt x="344" y="0"/>
                  </a:moveTo>
                  <a:cubicBezTo>
                    <a:pt x="155" y="0"/>
                    <a:pt x="1" y="153"/>
                    <a:pt x="1" y="343"/>
                  </a:cubicBezTo>
                  <a:cubicBezTo>
                    <a:pt x="1" y="533"/>
                    <a:pt x="155" y="686"/>
                    <a:pt x="344" y="686"/>
                  </a:cubicBezTo>
                  <a:cubicBezTo>
                    <a:pt x="346" y="686"/>
                    <a:pt x="348" y="686"/>
                    <a:pt x="350" y="686"/>
                  </a:cubicBezTo>
                  <a:lnTo>
                    <a:pt x="6864" y="686"/>
                  </a:lnTo>
                  <a:cubicBezTo>
                    <a:pt x="6866" y="686"/>
                    <a:pt x="6868" y="686"/>
                    <a:pt x="6870" y="686"/>
                  </a:cubicBezTo>
                  <a:cubicBezTo>
                    <a:pt x="7059" y="686"/>
                    <a:pt x="7213" y="533"/>
                    <a:pt x="7213" y="343"/>
                  </a:cubicBezTo>
                  <a:cubicBezTo>
                    <a:pt x="7213" y="153"/>
                    <a:pt x="7059" y="0"/>
                    <a:pt x="6870" y="0"/>
                  </a:cubicBezTo>
                  <a:cubicBezTo>
                    <a:pt x="6868" y="0"/>
                    <a:pt x="6866" y="0"/>
                    <a:pt x="6864" y="1"/>
                  </a:cubicBezTo>
                  <a:lnTo>
                    <a:pt x="350" y="1"/>
                  </a:lnTo>
                  <a:cubicBezTo>
                    <a:pt x="348" y="0"/>
                    <a:pt x="346" y="0"/>
                    <a:pt x="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257;p56">
              <a:extLst>
                <a:ext uri="{FF2B5EF4-FFF2-40B4-BE49-F238E27FC236}">
                  <a16:creationId xmlns:a16="http://schemas.microsoft.com/office/drawing/2014/main" id="{86097F1C-C52D-694C-A68F-B23B1C19DD60}"/>
                </a:ext>
              </a:extLst>
            </p:cNvPr>
            <p:cNvSpPr/>
            <p:nvPr/>
          </p:nvSpPr>
          <p:spPr>
            <a:xfrm>
              <a:off x="5656100" y="711975"/>
              <a:ext cx="43825" cy="17175"/>
            </a:xfrm>
            <a:custGeom>
              <a:avLst/>
              <a:gdLst/>
              <a:ahLst/>
              <a:cxnLst/>
              <a:rect l="l" t="t" r="r" b="b"/>
              <a:pathLst>
                <a:path w="1753" h="687" extrusionOk="0">
                  <a:moveTo>
                    <a:pt x="344" y="1"/>
                  </a:moveTo>
                  <a:cubicBezTo>
                    <a:pt x="154" y="1"/>
                    <a:pt x="0" y="154"/>
                    <a:pt x="0" y="344"/>
                  </a:cubicBezTo>
                  <a:cubicBezTo>
                    <a:pt x="0" y="533"/>
                    <a:pt x="154" y="686"/>
                    <a:pt x="344" y="686"/>
                  </a:cubicBezTo>
                  <a:lnTo>
                    <a:pt x="1410" y="686"/>
                  </a:lnTo>
                  <a:cubicBezTo>
                    <a:pt x="1599" y="686"/>
                    <a:pt x="1753" y="533"/>
                    <a:pt x="1753" y="344"/>
                  </a:cubicBezTo>
                  <a:cubicBezTo>
                    <a:pt x="1753" y="154"/>
                    <a:pt x="1599" y="1"/>
                    <a:pt x="1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258;p56">
              <a:extLst>
                <a:ext uri="{FF2B5EF4-FFF2-40B4-BE49-F238E27FC236}">
                  <a16:creationId xmlns:a16="http://schemas.microsoft.com/office/drawing/2014/main" id="{BB994FFA-60A6-0C48-992C-BEEA7671ACA1}"/>
                </a:ext>
              </a:extLst>
            </p:cNvPr>
            <p:cNvSpPr/>
            <p:nvPr/>
          </p:nvSpPr>
          <p:spPr>
            <a:xfrm>
              <a:off x="5656100" y="748700"/>
              <a:ext cx="43825" cy="17125"/>
            </a:xfrm>
            <a:custGeom>
              <a:avLst/>
              <a:gdLst/>
              <a:ahLst/>
              <a:cxnLst/>
              <a:rect l="l" t="t" r="r" b="b"/>
              <a:pathLst>
                <a:path w="1753" h="685" extrusionOk="0">
                  <a:moveTo>
                    <a:pt x="344" y="1"/>
                  </a:moveTo>
                  <a:cubicBezTo>
                    <a:pt x="154" y="1"/>
                    <a:pt x="0" y="154"/>
                    <a:pt x="0" y="343"/>
                  </a:cubicBezTo>
                  <a:cubicBezTo>
                    <a:pt x="0" y="531"/>
                    <a:pt x="154" y="685"/>
                    <a:pt x="344" y="685"/>
                  </a:cubicBezTo>
                  <a:lnTo>
                    <a:pt x="1410" y="685"/>
                  </a:lnTo>
                  <a:cubicBezTo>
                    <a:pt x="1599" y="685"/>
                    <a:pt x="1753" y="531"/>
                    <a:pt x="1753" y="343"/>
                  </a:cubicBezTo>
                  <a:cubicBezTo>
                    <a:pt x="1753" y="154"/>
                    <a:pt x="1599" y="1"/>
                    <a:pt x="1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259;p56">
              <a:extLst>
                <a:ext uri="{FF2B5EF4-FFF2-40B4-BE49-F238E27FC236}">
                  <a16:creationId xmlns:a16="http://schemas.microsoft.com/office/drawing/2014/main" id="{2A77352C-BB9F-B347-BF99-DFCDFE0AF6F7}"/>
                </a:ext>
              </a:extLst>
            </p:cNvPr>
            <p:cNvSpPr/>
            <p:nvPr/>
          </p:nvSpPr>
          <p:spPr>
            <a:xfrm>
              <a:off x="5656100" y="785400"/>
              <a:ext cx="43825" cy="17150"/>
            </a:xfrm>
            <a:custGeom>
              <a:avLst/>
              <a:gdLst/>
              <a:ahLst/>
              <a:cxnLst/>
              <a:rect l="l" t="t" r="r" b="b"/>
              <a:pathLst>
                <a:path w="1753" h="686" extrusionOk="0">
                  <a:moveTo>
                    <a:pt x="344" y="0"/>
                  </a:moveTo>
                  <a:cubicBezTo>
                    <a:pt x="154" y="0"/>
                    <a:pt x="0" y="153"/>
                    <a:pt x="0" y="342"/>
                  </a:cubicBezTo>
                  <a:cubicBezTo>
                    <a:pt x="0" y="532"/>
                    <a:pt x="154" y="685"/>
                    <a:pt x="344" y="685"/>
                  </a:cubicBezTo>
                  <a:lnTo>
                    <a:pt x="1410" y="685"/>
                  </a:lnTo>
                  <a:cubicBezTo>
                    <a:pt x="1599" y="685"/>
                    <a:pt x="1753" y="532"/>
                    <a:pt x="1753" y="342"/>
                  </a:cubicBezTo>
                  <a:cubicBezTo>
                    <a:pt x="1753" y="153"/>
                    <a:pt x="1599" y="0"/>
                    <a:pt x="1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260;p56">
              <a:extLst>
                <a:ext uri="{FF2B5EF4-FFF2-40B4-BE49-F238E27FC236}">
                  <a16:creationId xmlns:a16="http://schemas.microsoft.com/office/drawing/2014/main" id="{113B1D36-8276-3646-99C6-58E1B682AE02}"/>
                </a:ext>
              </a:extLst>
            </p:cNvPr>
            <p:cNvSpPr/>
            <p:nvPr/>
          </p:nvSpPr>
          <p:spPr>
            <a:xfrm>
              <a:off x="5655950" y="822075"/>
              <a:ext cx="44150" cy="17150"/>
            </a:xfrm>
            <a:custGeom>
              <a:avLst/>
              <a:gdLst/>
              <a:ahLst/>
              <a:cxnLst/>
              <a:rect l="l" t="t" r="r" b="b"/>
              <a:pathLst>
                <a:path w="1766" h="686" extrusionOk="0">
                  <a:moveTo>
                    <a:pt x="344" y="0"/>
                  </a:moveTo>
                  <a:cubicBezTo>
                    <a:pt x="155" y="0"/>
                    <a:pt x="0" y="153"/>
                    <a:pt x="0" y="343"/>
                  </a:cubicBezTo>
                  <a:cubicBezTo>
                    <a:pt x="0" y="533"/>
                    <a:pt x="155" y="686"/>
                    <a:pt x="344" y="686"/>
                  </a:cubicBezTo>
                  <a:cubicBezTo>
                    <a:pt x="346" y="686"/>
                    <a:pt x="348" y="686"/>
                    <a:pt x="350" y="686"/>
                  </a:cubicBezTo>
                  <a:lnTo>
                    <a:pt x="1416" y="686"/>
                  </a:lnTo>
                  <a:cubicBezTo>
                    <a:pt x="1418" y="686"/>
                    <a:pt x="1420" y="686"/>
                    <a:pt x="1422" y="686"/>
                  </a:cubicBezTo>
                  <a:cubicBezTo>
                    <a:pt x="1611" y="686"/>
                    <a:pt x="1766" y="533"/>
                    <a:pt x="1766" y="343"/>
                  </a:cubicBezTo>
                  <a:cubicBezTo>
                    <a:pt x="1766" y="153"/>
                    <a:pt x="1611" y="0"/>
                    <a:pt x="1422" y="0"/>
                  </a:cubicBezTo>
                  <a:cubicBezTo>
                    <a:pt x="1420" y="0"/>
                    <a:pt x="1418" y="0"/>
                    <a:pt x="1416" y="1"/>
                  </a:cubicBezTo>
                  <a:lnTo>
                    <a:pt x="350" y="1"/>
                  </a:lnTo>
                  <a:cubicBezTo>
                    <a:pt x="348" y="0"/>
                    <a:pt x="346" y="0"/>
                    <a:pt x="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261;p56">
              <a:extLst>
                <a:ext uri="{FF2B5EF4-FFF2-40B4-BE49-F238E27FC236}">
                  <a16:creationId xmlns:a16="http://schemas.microsoft.com/office/drawing/2014/main" id="{F127DD61-160A-0548-B218-512A2F03E270}"/>
                </a:ext>
              </a:extLst>
            </p:cNvPr>
            <p:cNvSpPr/>
            <p:nvPr/>
          </p:nvSpPr>
          <p:spPr>
            <a:xfrm>
              <a:off x="5738075" y="336750"/>
              <a:ext cx="76825" cy="73175"/>
            </a:xfrm>
            <a:custGeom>
              <a:avLst/>
              <a:gdLst/>
              <a:ahLst/>
              <a:cxnLst/>
              <a:rect l="l" t="t" r="r" b="b"/>
              <a:pathLst>
                <a:path w="3073" h="2927" extrusionOk="0">
                  <a:moveTo>
                    <a:pt x="1536" y="0"/>
                  </a:moveTo>
                  <a:cubicBezTo>
                    <a:pt x="687" y="0"/>
                    <a:pt x="1" y="694"/>
                    <a:pt x="8" y="1543"/>
                  </a:cubicBezTo>
                  <a:lnTo>
                    <a:pt x="8" y="2585"/>
                  </a:lnTo>
                  <a:cubicBezTo>
                    <a:pt x="8" y="2773"/>
                    <a:pt x="161" y="2927"/>
                    <a:pt x="350" y="2927"/>
                  </a:cubicBezTo>
                  <a:cubicBezTo>
                    <a:pt x="540" y="2927"/>
                    <a:pt x="693" y="2773"/>
                    <a:pt x="693" y="2585"/>
                  </a:cubicBezTo>
                  <a:lnTo>
                    <a:pt x="693" y="1543"/>
                  </a:lnTo>
                  <a:cubicBezTo>
                    <a:pt x="687" y="1073"/>
                    <a:pt x="1066" y="689"/>
                    <a:pt x="1536" y="689"/>
                  </a:cubicBezTo>
                  <a:cubicBezTo>
                    <a:pt x="2006" y="689"/>
                    <a:pt x="2387" y="1073"/>
                    <a:pt x="2380" y="1543"/>
                  </a:cubicBezTo>
                  <a:lnTo>
                    <a:pt x="2380" y="2585"/>
                  </a:lnTo>
                  <a:cubicBezTo>
                    <a:pt x="2380" y="2773"/>
                    <a:pt x="2534" y="2927"/>
                    <a:pt x="2722" y="2927"/>
                  </a:cubicBezTo>
                  <a:cubicBezTo>
                    <a:pt x="2912" y="2927"/>
                    <a:pt x="3066" y="2774"/>
                    <a:pt x="3066" y="2585"/>
                  </a:cubicBezTo>
                  <a:lnTo>
                    <a:pt x="3066" y="1543"/>
                  </a:lnTo>
                  <a:cubicBezTo>
                    <a:pt x="3073" y="694"/>
                    <a:pt x="2387" y="0"/>
                    <a:pt x="15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262;p56">
              <a:extLst>
                <a:ext uri="{FF2B5EF4-FFF2-40B4-BE49-F238E27FC236}">
                  <a16:creationId xmlns:a16="http://schemas.microsoft.com/office/drawing/2014/main" id="{AB627132-22DF-3F46-B137-96592F28984C}"/>
                </a:ext>
              </a:extLst>
            </p:cNvPr>
            <p:cNvSpPr/>
            <p:nvPr/>
          </p:nvSpPr>
          <p:spPr>
            <a:xfrm>
              <a:off x="5700100" y="392375"/>
              <a:ext cx="152775" cy="59325"/>
            </a:xfrm>
            <a:custGeom>
              <a:avLst/>
              <a:gdLst/>
              <a:ahLst/>
              <a:cxnLst/>
              <a:rect l="l" t="t" r="r" b="b"/>
              <a:pathLst>
                <a:path w="6111" h="2373" extrusionOk="0">
                  <a:moveTo>
                    <a:pt x="363" y="1"/>
                  </a:moveTo>
                  <a:cubicBezTo>
                    <a:pt x="163" y="2"/>
                    <a:pt x="1" y="164"/>
                    <a:pt x="1" y="363"/>
                  </a:cubicBezTo>
                  <a:lnTo>
                    <a:pt x="1" y="2010"/>
                  </a:lnTo>
                  <a:cubicBezTo>
                    <a:pt x="1" y="2210"/>
                    <a:pt x="163" y="2372"/>
                    <a:pt x="363" y="2373"/>
                  </a:cubicBezTo>
                  <a:lnTo>
                    <a:pt x="5748" y="2373"/>
                  </a:lnTo>
                  <a:cubicBezTo>
                    <a:pt x="5948" y="2373"/>
                    <a:pt x="6110" y="2211"/>
                    <a:pt x="6111" y="2010"/>
                  </a:cubicBezTo>
                  <a:lnTo>
                    <a:pt x="6111" y="363"/>
                  </a:lnTo>
                  <a:cubicBezTo>
                    <a:pt x="6110" y="164"/>
                    <a:pt x="5948" y="2"/>
                    <a:pt x="57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263;p56">
              <a:extLst>
                <a:ext uri="{FF2B5EF4-FFF2-40B4-BE49-F238E27FC236}">
                  <a16:creationId xmlns:a16="http://schemas.microsoft.com/office/drawing/2014/main" id="{9C38337D-C755-3A47-A4B3-A051D3478396}"/>
                </a:ext>
              </a:extLst>
            </p:cNvPr>
            <p:cNvSpPr/>
            <p:nvPr/>
          </p:nvSpPr>
          <p:spPr>
            <a:xfrm>
              <a:off x="5729525" y="487700"/>
              <a:ext cx="93925" cy="29200"/>
            </a:xfrm>
            <a:custGeom>
              <a:avLst/>
              <a:gdLst/>
              <a:ahLst/>
              <a:cxnLst/>
              <a:rect l="l" t="t" r="r" b="b"/>
              <a:pathLst>
                <a:path w="3757" h="1168" extrusionOk="0">
                  <a:moveTo>
                    <a:pt x="0" y="1"/>
                  </a:moveTo>
                  <a:lnTo>
                    <a:pt x="673" y="1168"/>
                  </a:lnTo>
                  <a:lnTo>
                    <a:pt x="3085" y="1168"/>
                  </a:lnTo>
                  <a:lnTo>
                    <a:pt x="37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264;p56">
              <a:extLst>
                <a:ext uri="{FF2B5EF4-FFF2-40B4-BE49-F238E27FC236}">
                  <a16:creationId xmlns:a16="http://schemas.microsoft.com/office/drawing/2014/main" id="{3758F334-DF11-4441-9651-1DC3B719E8F7}"/>
                </a:ext>
              </a:extLst>
            </p:cNvPr>
            <p:cNvSpPr/>
            <p:nvPr/>
          </p:nvSpPr>
          <p:spPr>
            <a:xfrm>
              <a:off x="5734650" y="496550"/>
              <a:ext cx="83700" cy="20350"/>
            </a:xfrm>
            <a:custGeom>
              <a:avLst/>
              <a:gdLst/>
              <a:ahLst/>
              <a:cxnLst/>
              <a:rect l="l" t="t" r="r" b="b"/>
              <a:pathLst>
                <a:path w="3348" h="814" extrusionOk="0">
                  <a:moveTo>
                    <a:pt x="0" y="1"/>
                  </a:moveTo>
                  <a:lnTo>
                    <a:pt x="467" y="814"/>
                  </a:lnTo>
                  <a:lnTo>
                    <a:pt x="2880" y="814"/>
                  </a:lnTo>
                  <a:lnTo>
                    <a:pt x="33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265;p56">
              <a:extLst>
                <a:ext uri="{FF2B5EF4-FFF2-40B4-BE49-F238E27FC236}">
                  <a16:creationId xmlns:a16="http://schemas.microsoft.com/office/drawing/2014/main" id="{24C4B387-2645-E842-BBAD-53D76A4CF811}"/>
                </a:ext>
              </a:extLst>
            </p:cNvPr>
            <p:cNvSpPr/>
            <p:nvPr/>
          </p:nvSpPr>
          <p:spPr>
            <a:xfrm>
              <a:off x="5707850" y="487700"/>
              <a:ext cx="134275" cy="195300"/>
            </a:xfrm>
            <a:custGeom>
              <a:avLst/>
              <a:gdLst/>
              <a:ahLst/>
              <a:cxnLst/>
              <a:rect l="l" t="t" r="r" b="b"/>
              <a:pathLst>
                <a:path w="5371" h="7812" extrusionOk="0">
                  <a:moveTo>
                    <a:pt x="4623" y="1"/>
                  </a:moveTo>
                  <a:lnTo>
                    <a:pt x="1586" y="4710"/>
                  </a:lnTo>
                  <a:lnTo>
                    <a:pt x="37" y="7110"/>
                  </a:lnTo>
                  <a:cubicBezTo>
                    <a:pt x="1" y="7165"/>
                    <a:pt x="42" y="7234"/>
                    <a:pt x="103" y="7234"/>
                  </a:cubicBezTo>
                  <a:cubicBezTo>
                    <a:pt x="110" y="7234"/>
                    <a:pt x="116" y="7233"/>
                    <a:pt x="124" y="7232"/>
                  </a:cubicBezTo>
                  <a:lnTo>
                    <a:pt x="857" y="7061"/>
                  </a:lnTo>
                  <a:cubicBezTo>
                    <a:pt x="863" y="7059"/>
                    <a:pt x="870" y="7059"/>
                    <a:pt x="876" y="7059"/>
                  </a:cubicBezTo>
                  <a:cubicBezTo>
                    <a:pt x="910" y="7059"/>
                    <a:pt x="942" y="7082"/>
                    <a:pt x="952" y="7117"/>
                  </a:cubicBezTo>
                  <a:lnTo>
                    <a:pt x="1142" y="7754"/>
                  </a:lnTo>
                  <a:cubicBezTo>
                    <a:pt x="1153" y="7792"/>
                    <a:pt x="1185" y="7812"/>
                    <a:pt x="1219" y="7812"/>
                  </a:cubicBezTo>
                  <a:cubicBezTo>
                    <a:pt x="1245" y="7812"/>
                    <a:pt x="1271" y="7800"/>
                    <a:pt x="1287" y="7774"/>
                  </a:cubicBezTo>
                  <a:cubicBezTo>
                    <a:pt x="1360" y="7662"/>
                    <a:pt x="3893" y="3738"/>
                    <a:pt x="5099" y="1869"/>
                  </a:cubicBezTo>
                  <a:cubicBezTo>
                    <a:pt x="5370" y="1450"/>
                    <a:pt x="5343" y="905"/>
                    <a:pt x="5033" y="514"/>
                  </a:cubicBezTo>
                  <a:lnTo>
                    <a:pt x="5032" y="514"/>
                  </a:lnTo>
                  <a:lnTo>
                    <a:pt x="46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266;p56">
              <a:extLst>
                <a:ext uri="{FF2B5EF4-FFF2-40B4-BE49-F238E27FC236}">
                  <a16:creationId xmlns:a16="http://schemas.microsoft.com/office/drawing/2014/main" id="{6DC8F967-DB98-C049-BECD-2A372B77B7FF}"/>
                </a:ext>
              </a:extLst>
            </p:cNvPr>
            <p:cNvSpPr/>
            <p:nvPr/>
          </p:nvSpPr>
          <p:spPr>
            <a:xfrm>
              <a:off x="5707850" y="487675"/>
              <a:ext cx="126775" cy="180875"/>
            </a:xfrm>
            <a:custGeom>
              <a:avLst/>
              <a:gdLst/>
              <a:ahLst/>
              <a:cxnLst/>
              <a:rect l="l" t="t" r="r" b="b"/>
              <a:pathLst>
                <a:path w="5071" h="7235" extrusionOk="0">
                  <a:moveTo>
                    <a:pt x="883" y="7059"/>
                  </a:moveTo>
                  <a:lnTo>
                    <a:pt x="882" y="7060"/>
                  </a:lnTo>
                  <a:lnTo>
                    <a:pt x="883" y="7059"/>
                  </a:lnTo>
                  <a:cubicBezTo>
                    <a:pt x="883" y="7059"/>
                    <a:pt x="883" y="7059"/>
                    <a:pt x="883" y="7059"/>
                  </a:cubicBezTo>
                  <a:close/>
                  <a:moveTo>
                    <a:pt x="4623" y="1"/>
                  </a:moveTo>
                  <a:lnTo>
                    <a:pt x="1586" y="4709"/>
                  </a:lnTo>
                  <a:lnTo>
                    <a:pt x="37" y="7110"/>
                  </a:lnTo>
                  <a:cubicBezTo>
                    <a:pt x="1" y="7165"/>
                    <a:pt x="42" y="7234"/>
                    <a:pt x="103" y="7234"/>
                  </a:cubicBezTo>
                  <a:cubicBezTo>
                    <a:pt x="110" y="7234"/>
                    <a:pt x="116" y="7233"/>
                    <a:pt x="124" y="7232"/>
                  </a:cubicBezTo>
                  <a:lnTo>
                    <a:pt x="857" y="7061"/>
                  </a:lnTo>
                  <a:cubicBezTo>
                    <a:pt x="863" y="7059"/>
                    <a:pt x="869" y="7059"/>
                    <a:pt x="876" y="7059"/>
                  </a:cubicBezTo>
                  <a:cubicBezTo>
                    <a:pt x="878" y="7059"/>
                    <a:pt x="881" y="7059"/>
                    <a:pt x="883" y="7059"/>
                  </a:cubicBezTo>
                  <a:lnTo>
                    <a:pt x="883" y="7059"/>
                  </a:lnTo>
                  <a:lnTo>
                    <a:pt x="2399" y="4710"/>
                  </a:lnTo>
                  <a:lnTo>
                    <a:pt x="5071" y="568"/>
                  </a:lnTo>
                  <a:cubicBezTo>
                    <a:pt x="5058" y="549"/>
                    <a:pt x="5045" y="532"/>
                    <a:pt x="5032" y="514"/>
                  </a:cubicBezTo>
                  <a:lnTo>
                    <a:pt x="46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267;p56">
              <a:extLst>
                <a:ext uri="{FF2B5EF4-FFF2-40B4-BE49-F238E27FC236}">
                  <a16:creationId xmlns:a16="http://schemas.microsoft.com/office/drawing/2014/main" id="{2F6E28AA-E932-774B-9148-4A4A85C961BD}"/>
                </a:ext>
              </a:extLst>
            </p:cNvPr>
            <p:cNvSpPr/>
            <p:nvPr/>
          </p:nvSpPr>
          <p:spPr>
            <a:xfrm>
              <a:off x="5710900" y="487700"/>
              <a:ext cx="134225" cy="195325"/>
            </a:xfrm>
            <a:custGeom>
              <a:avLst/>
              <a:gdLst/>
              <a:ahLst/>
              <a:cxnLst/>
              <a:rect l="l" t="t" r="r" b="b"/>
              <a:pathLst>
                <a:path w="5369" h="7813" extrusionOk="0">
                  <a:moveTo>
                    <a:pt x="746" y="1"/>
                  </a:moveTo>
                  <a:lnTo>
                    <a:pt x="337" y="514"/>
                  </a:lnTo>
                  <a:cubicBezTo>
                    <a:pt x="27" y="905"/>
                    <a:pt x="0" y="1450"/>
                    <a:pt x="271" y="1869"/>
                  </a:cubicBezTo>
                  <a:lnTo>
                    <a:pt x="4083" y="7775"/>
                  </a:lnTo>
                  <a:cubicBezTo>
                    <a:pt x="4099" y="7801"/>
                    <a:pt x="4125" y="7813"/>
                    <a:pt x="4150" y="7813"/>
                  </a:cubicBezTo>
                  <a:cubicBezTo>
                    <a:pt x="4184" y="7813"/>
                    <a:pt x="4217" y="7792"/>
                    <a:pt x="4228" y="7754"/>
                  </a:cubicBezTo>
                  <a:lnTo>
                    <a:pt x="4419" y="7117"/>
                  </a:lnTo>
                  <a:cubicBezTo>
                    <a:pt x="4429" y="7082"/>
                    <a:pt x="4461" y="7059"/>
                    <a:pt x="4496" y="7059"/>
                  </a:cubicBezTo>
                  <a:cubicBezTo>
                    <a:pt x="4502" y="7059"/>
                    <a:pt x="4508" y="7060"/>
                    <a:pt x="4514" y="7061"/>
                  </a:cubicBezTo>
                  <a:lnTo>
                    <a:pt x="5247" y="7233"/>
                  </a:lnTo>
                  <a:cubicBezTo>
                    <a:pt x="5254" y="7234"/>
                    <a:pt x="5260" y="7235"/>
                    <a:pt x="5266" y="7235"/>
                  </a:cubicBezTo>
                  <a:cubicBezTo>
                    <a:pt x="5327" y="7235"/>
                    <a:pt x="5369" y="7165"/>
                    <a:pt x="5332" y="7110"/>
                  </a:cubicBezTo>
                  <a:lnTo>
                    <a:pt x="7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268;p56">
              <a:extLst>
                <a:ext uri="{FF2B5EF4-FFF2-40B4-BE49-F238E27FC236}">
                  <a16:creationId xmlns:a16="http://schemas.microsoft.com/office/drawing/2014/main" id="{DEF650D5-EF25-2D45-AA57-795725736F45}"/>
                </a:ext>
              </a:extLst>
            </p:cNvPr>
            <p:cNvSpPr/>
            <p:nvPr/>
          </p:nvSpPr>
          <p:spPr>
            <a:xfrm>
              <a:off x="5710900" y="487700"/>
              <a:ext cx="111150" cy="195325"/>
            </a:xfrm>
            <a:custGeom>
              <a:avLst/>
              <a:gdLst/>
              <a:ahLst/>
              <a:cxnLst/>
              <a:rect l="l" t="t" r="r" b="b"/>
              <a:pathLst>
                <a:path w="4446" h="7813" extrusionOk="0">
                  <a:moveTo>
                    <a:pt x="745" y="1"/>
                  </a:moveTo>
                  <a:lnTo>
                    <a:pt x="337" y="514"/>
                  </a:lnTo>
                  <a:cubicBezTo>
                    <a:pt x="27" y="905"/>
                    <a:pt x="0" y="1450"/>
                    <a:pt x="271" y="1869"/>
                  </a:cubicBezTo>
                  <a:lnTo>
                    <a:pt x="4083" y="7775"/>
                  </a:lnTo>
                  <a:cubicBezTo>
                    <a:pt x="4099" y="7801"/>
                    <a:pt x="4125" y="7813"/>
                    <a:pt x="4150" y="7813"/>
                  </a:cubicBezTo>
                  <a:cubicBezTo>
                    <a:pt x="4184" y="7813"/>
                    <a:pt x="4217" y="7792"/>
                    <a:pt x="4228" y="7754"/>
                  </a:cubicBezTo>
                  <a:lnTo>
                    <a:pt x="4419" y="7117"/>
                  </a:lnTo>
                  <a:cubicBezTo>
                    <a:pt x="4423" y="7101"/>
                    <a:pt x="4432" y="7087"/>
                    <a:pt x="4446" y="7077"/>
                  </a:cubicBezTo>
                  <a:lnTo>
                    <a:pt x="1083" y="1869"/>
                  </a:lnTo>
                  <a:cubicBezTo>
                    <a:pt x="826" y="1470"/>
                    <a:pt x="837" y="955"/>
                    <a:pt x="1111" y="567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E5A2-737C-CC44-ABBE-81C0996D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 &amp; Modeling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20E508-6E14-5E42-AB19-9EF96D80D7C8}"/>
              </a:ext>
            </a:extLst>
          </p:cNvPr>
          <p:cNvSpPr/>
          <p:nvPr/>
        </p:nvSpPr>
        <p:spPr>
          <a:xfrm>
            <a:off x="1120304" y="1073645"/>
            <a:ext cx="7056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Lato"/>
              </a:rPr>
              <a:t>Classification using basic models with only </a:t>
            </a:r>
            <a:r>
              <a:rPr lang="en-US" sz="1600" b="1" u="sng" dirty="0">
                <a:solidFill>
                  <a:schemeClr val="accent1"/>
                </a:solidFill>
                <a:latin typeface="Lato"/>
              </a:rPr>
              <a:t>genetic features with combination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817A7-2326-264C-8AA7-91F9E6D1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27" y="1479794"/>
            <a:ext cx="6905857" cy="34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19FE1C-06C7-C745-B197-D1FA8DF87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511DA7A-2FA0-8140-85F8-5608DE6DA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5A677BB-4055-8846-9F5C-00D7F1F00DEA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2CEBD7F-745E-CD4B-889E-D7F2624627A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2F6FFD5-FEFE-0B48-A75A-B167535F6004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B52719C-0CB3-A24E-B796-3A78E07FF1F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8E5A2-737C-CC44-ABBE-81C0996DFF6C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CA" dirty="0"/>
              <a:t>Preprocessing &amp; Modeling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20E508-6E14-5E42-AB19-9EF96D80D7C8}"/>
              </a:ext>
            </a:extLst>
          </p:cNvPr>
          <p:cNvSpPr/>
          <p:nvPr/>
        </p:nvSpPr>
        <p:spPr>
          <a:xfrm>
            <a:off x="1668831" y="1125793"/>
            <a:ext cx="62712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Lato"/>
              </a:rPr>
              <a:t>Classification using basic models with </a:t>
            </a:r>
            <a:r>
              <a:rPr lang="en-US" sz="1600" b="1" u="sng" dirty="0">
                <a:solidFill>
                  <a:schemeClr val="accent1"/>
                </a:solidFill>
                <a:latin typeface="Lato"/>
              </a:rPr>
              <a:t>all features with combinations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8E3D7-9A85-4C43-8DDA-1594736E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79" y="1464347"/>
            <a:ext cx="7028242" cy="33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E5A2-737C-CC44-ABBE-81C0996D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 &amp; Modeling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20E508-6E14-5E42-AB19-9EF96D80D7C8}"/>
              </a:ext>
            </a:extLst>
          </p:cNvPr>
          <p:cNvSpPr/>
          <p:nvPr/>
        </p:nvSpPr>
        <p:spPr>
          <a:xfrm>
            <a:off x="1668831" y="1125793"/>
            <a:ext cx="6034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Lato"/>
              </a:rPr>
              <a:t>Classification using </a:t>
            </a:r>
            <a:r>
              <a:rPr lang="en-US" sz="1600" dirty="0" err="1">
                <a:solidFill>
                  <a:schemeClr val="accent1"/>
                </a:solidFill>
                <a:latin typeface="Lato"/>
              </a:rPr>
              <a:t>XGBoost</a:t>
            </a:r>
            <a:r>
              <a:rPr lang="en-US" sz="1600" dirty="0">
                <a:solidFill>
                  <a:schemeClr val="accent1"/>
                </a:solidFill>
                <a:latin typeface="Lato"/>
              </a:rPr>
              <a:t> with different subsets of the dataset</a:t>
            </a:r>
            <a:endParaRPr lang="en-US" sz="1600" b="1" u="sng" dirty="0">
              <a:solidFill>
                <a:schemeClr val="accent1"/>
              </a:solidFill>
              <a:latin typeface="Lato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B635E1-7570-124A-AD04-ADDBC35B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0"/>
          <a:stretch/>
        </p:blipFill>
        <p:spPr>
          <a:xfrm>
            <a:off x="1217263" y="1584090"/>
            <a:ext cx="6937160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05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4E50-50C7-8A42-8C9D-F106E66F1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899" y="533558"/>
            <a:ext cx="6736200" cy="572700"/>
          </a:xfrm>
        </p:spPr>
        <p:txBody>
          <a:bodyPr/>
          <a:lstStyle/>
          <a:p>
            <a:r>
              <a:rPr lang="en-US" sz="2400" dirty="0"/>
              <a:t>Metrics of the best preforming model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1800" dirty="0" err="1"/>
              <a:t>XGBoost</a:t>
            </a:r>
            <a:r>
              <a:rPr lang="en-US" sz="1800" dirty="0"/>
              <a:t> with grid search for model tuning using the combined dataset</a:t>
            </a:r>
            <a:endParaRPr lang="en-US" sz="2400" dirty="0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09726C9-D5E0-AE4C-B3FE-355B55A86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"/>
          <a:stretch/>
        </p:blipFill>
        <p:spPr>
          <a:xfrm>
            <a:off x="1783411" y="1886733"/>
            <a:ext cx="5577175" cy="31690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834CE9-03E1-684E-8729-00DB1E1CBA08}"/>
              </a:ext>
            </a:extLst>
          </p:cNvPr>
          <p:cNvSpPr/>
          <p:nvPr/>
        </p:nvSpPr>
        <p:spPr>
          <a:xfrm>
            <a:off x="3031299" y="2571750"/>
            <a:ext cx="1540699" cy="384393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oogle Shape;8132;p64">
            <a:extLst>
              <a:ext uri="{FF2B5EF4-FFF2-40B4-BE49-F238E27FC236}">
                <a16:creationId xmlns:a16="http://schemas.microsoft.com/office/drawing/2014/main" id="{EBE7A27E-B47F-D645-95E1-00BD64652D6A}"/>
              </a:ext>
            </a:extLst>
          </p:cNvPr>
          <p:cNvGrpSpPr/>
          <p:nvPr/>
        </p:nvGrpSpPr>
        <p:grpSpPr>
          <a:xfrm>
            <a:off x="4571998" y="2592127"/>
            <a:ext cx="347078" cy="364016"/>
            <a:chOff x="863499" y="1970906"/>
            <a:chExt cx="347078" cy="364016"/>
          </a:xfrm>
        </p:grpSpPr>
        <p:sp>
          <p:nvSpPr>
            <p:cNvPr id="11" name="Google Shape;8133;p64">
              <a:extLst>
                <a:ext uri="{FF2B5EF4-FFF2-40B4-BE49-F238E27FC236}">
                  <a16:creationId xmlns:a16="http://schemas.microsoft.com/office/drawing/2014/main" id="{CE86C507-0062-B644-84A6-C517D5CC8AE1}"/>
                </a:ext>
              </a:extLst>
            </p:cNvPr>
            <p:cNvSpPr/>
            <p:nvPr/>
          </p:nvSpPr>
          <p:spPr>
            <a:xfrm>
              <a:off x="984872" y="1970906"/>
              <a:ext cx="225705" cy="173447"/>
            </a:xfrm>
            <a:custGeom>
              <a:avLst/>
              <a:gdLst/>
              <a:ahLst/>
              <a:cxnLst/>
              <a:rect l="l" t="t" r="r" b="b"/>
              <a:pathLst>
                <a:path w="8595" h="6605" extrusionOk="0">
                  <a:moveTo>
                    <a:pt x="4796" y="1"/>
                  </a:moveTo>
                  <a:cubicBezTo>
                    <a:pt x="4748" y="1"/>
                    <a:pt x="4709" y="20"/>
                    <a:pt x="4681" y="58"/>
                  </a:cubicBezTo>
                  <a:lnTo>
                    <a:pt x="1" y="6604"/>
                  </a:lnTo>
                  <a:lnTo>
                    <a:pt x="3972" y="6604"/>
                  </a:lnTo>
                  <a:lnTo>
                    <a:pt x="8528" y="230"/>
                  </a:lnTo>
                  <a:cubicBezTo>
                    <a:pt x="8595" y="135"/>
                    <a:pt x="8518" y="1"/>
                    <a:pt x="840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4;p64">
              <a:extLst>
                <a:ext uri="{FF2B5EF4-FFF2-40B4-BE49-F238E27FC236}">
                  <a16:creationId xmlns:a16="http://schemas.microsoft.com/office/drawing/2014/main" id="{E085E0AD-BA83-F945-A922-A5D08FFE3513}"/>
                </a:ext>
              </a:extLst>
            </p:cNvPr>
            <p:cNvSpPr/>
            <p:nvPr/>
          </p:nvSpPr>
          <p:spPr>
            <a:xfrm>
              <a:off x="1020822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4728" y="1"/>
                  </a:moveTo>
                  <a:lnTo>
                    <a:pt x="0" y="6604"/>
                  </a:lnTo>
                  <a:lnTo>
                    <a:pt x="1369" y="6604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35;p64">
              <a:extLst>
                <a:ext uri="{FF2B5EF4-FFF2-40B4-BE49-F238E27FC236}">
                  <a16:creationId xmlns:a16="http://schemas.microsoft.com/office/drawing/2014/main" id="{087D896F-04EA-B040-8DB0-5DD814D479A7}"/>
                </a:ext>
              </a:extLst>
            </p:cNvPr>
            <p:cNvSpPr/>
            <p:nvPr/>
          </p:nvSpPr>
          <p:spPr>
            <a:xfrm>
              <a:off x="1056746" y="1970906"/>
              <a:ext cx="153831" cy="173447"/>
            </a:xfrm>
            <a:custGeom>
              <a:avLst/>
              <a:gdLst/>
              <a:ahLst/>
              <a:cxnLst/>
              <a:rect l="l" t="t" r="r" b="b"/>
              <a:pathLst>
                <a:path w="5858" h="6605" extrusionOk="0">
                  <a:moveTo>
                    <a:pt x="4719" y="1"/>
                  </a:moveTo>
                  <a:lnTo>
                    <a:pt x="1" y="6604"/>
                  </a:lnTo>
                  <a:lnTo>
                    <a:pt x="1235" y="6604"/>
                  </a:lnTo>
                  <a:lnTo>
                    <a:pt x="5791" y="230"/>
                  </a:lnTo>
                  <a:cubicBezTo>
                    <a:pt x="5858" y="135"/>
                    <a:pt x="5791" y="1"/>
                    <a:pt x="5676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136;p64">
              <a:extLst>
                <a:ext uri="{FF2B5EF4-FFF2-40B4-BE49-F238E27FC236}">
                  <a16:creationId xmlns:a16="http://schemas.microsoft.com/office/drawing/2014/main" id="{ACC2F40C-2340-544A-8427-70E47EA6EB47}"/>
                </a:ext>
              </a:extLst>
            </p:cNvPr>
            <p:cNvSpPr/>
            <p:nvPr/>
          </p:nvSpPr>
          <p:spPr>
            <a:xfrm>
              <a:off x="863499" y="1970906"/>
              <a:ext cx="225967" cy="173447"/>
            </a:xfrm>
            <a:custGeom>
              <a:avLst/>
              <a:gdLst/>
              <a:ahLst/>
              <a:cxnLst/>
              <a:rect l="l" t="t" r="r" b="b"/>
              <a:pathLst>
                <a:path w="8605" h="660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604"/>
                  </a:lnTo>
                  <a:lnTo>
                    <a:pt x="8604" y="6604"/>
                  </a:lnTo>
                  <a:lnTo>
                    <a:pt x="3924" y="58"/>
                  </a:lnTo>
                  <a:cubicBezTo>
                    <a:pt x="3895" y="20"/>
                    <a:pt x="3848" y="1"/>
                    <a:pt x="3800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37;p64">
              <a:extLst>
                <a:ext uri="{FF2B5EF4-FFF2-40B4-BE49-F238E27FC236}">
                  <a16:creationId xmlns:a16="http://schemas.microsoft.com/office/drawing/2014/main" id="{89563ED2-EB1C-7E4E-A3BF-A57A10D7BA26}"/>
                </a:ext>
              </a:extLst>
            </p:cNvPr>
            <p:cNvSpPr/>
            <p:nvPr/>
          </p:nvSpPr>
          <p:spPr>
            <a:xfrm>
              <a:off x="895405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1" y="1"/>
                  </a:moveTo>
                  <a:lnTo>
                    <a:pt x="4719" y="6604"/>
                  </a:lnTo>
                  <a:lnTo>
                    <a:pt x="6088" y="6604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8;p64">
              <a:extLst>
                <a:ext uri="{FF2B5EF4-FFF2-40B4-BE49-F238E27FC236}">
                  <a16:creationId xmlns:a16="http://schemas.microsoft.com/office/drawing/2014/main" id="{29151684-7A73-D14B-95C3-7E7A367F9EF6}"/>
                </a:ext>
              </a:extLst>
            </p:cNvPr>
            <p:cNvSpPr/>
            <p:nvPr/>
          </p:nvSpPr>
          <p:spPr>
            <a:xfrm>
              <a:off x="863499" y="1970906"/>
              <a:ext cx="155827" cy="173185"/>
            </a:xfrm>
            <a:custGeom>
              <a:avLst/>
              <a:gdLst/>
              <a:ahLst/>
              <a:cxnLst/>
              <a:rect l="l" t="t" r="r" b="b"/>
              <a:pathLst>
                <a:path w="5934" h="659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595"/>
                  </a:lnTo>
                  <a:lnTo>
                    <a:pt x="5934" y="6595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39;p64">
              <a:extLst>
                <a:ext uri="{FF2B5EF4-FFF2-40B4-BE49-F238E27FC236}">
                  <a16:creationId xmlns:a16="http://schemas.microsoft.com/office/drawing/2014/main" id="{C05F06BA-5EF9-9A42-969B-096DC15AC9C1}"/>
                </a:ext>
              </a:extLst>
            </p:cNvPr>
            <p:cNvSpPr/>
            <p:nvPr/>
          </p:nvSpPr>
          <p:spPr>
            <a:xfrm>
              <a:off x="1073080" y="2094302"/>
              <a:ext cx="35714" cy="49789"/>
            </a:xfrm>
            <a:custGeom>
              <a:avLst/>
              <a:gdLst/>
              <a:ahLst/>
              <a:cxnLst/>
              <a:rect l="l" t="t" r="r" b="b"/>
              <a:pathLst>
                <a:path w="1360" h="1896" extrusionOk="0">
                  <a:moveTo>
                    <a:pt x="738" y="1"/>
                  </a:moveTo>
                  <a:lnTo>
                    <a:pt x="1" y="1034"/>
                  </a:lnTo>
                  <a:lnTo>
                    <a:pt x="613" y="1896"/>
                  </a:lnTo>
                  <a:lnTo>
                    <a:pt x="1130" y="1187"/>
                  </a:lnTo>
                  <a:lnTo>
                    <a:pt x="1360" y="86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40;p64">
              <a:extLst>
                <a:ext uri="{FF2B5EF4-FFF2-40B4-BE49-F238E27FC236}">
                  <a16:creationId xmlns:a16="http://schemas.microsoft.com/office/drawing/2014/main" id="{D98C6718-4E06-8A40-A62A-E7B765A637CA}"/>
                </a:ext>
              </a:extLst>
            </p:cNvPr>
            <p:cNvSpPr/>
            <p:nvPr/>
          </p:nvSpPr>
          <p:spPr>
            <a:xfrm>
              <a:off x="1054987" y="2069171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47" y="1"/>
                  </a:moveTo>
                  <a:lnTo>
                    <a:pt x="1" y="1034"/>
                  </a:lnTo>
                  <a:lnTo>
                    <a:pt x="690" y="1991"/>
                  </a:lnTo>
                  <a:lnTo>
                    <a:pt x="1427" y="958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41;p64">
              <a:extLst>
                <a:ext uri="{FF2B5EF4-FFF2-40B4-BE49-F238E27FC236}">
                  <a16:creationId xmlns:a16="http://schemas.microsoft.com/office/drawing/2014/main" id="{ACA654C3-4723-074A-951A-0ED54CACAC0E}"/>
                </a:ext>
              </a:extLst>
            </p:cNvPr>
            <p:cNvSpPr/>
            <p:nvPr/>
          </p:nvSpPr>
          <p:spPr>
            <a:xfrm>
              <a:off x="1037156" y="2044040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37" y="1"/>
                  </a:moveTo>
                  <a:lnTo>
                    <a:pt x="0" y="1034"/>
                  </a:lnTo>
                  <a:lnTo>
                    <a:pt x="680" y="1991"/>
                  </a:lnTo>
                  <a:lnTo>
                    <a:pt x="1426" y="95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42;p64">
              <a:extLst>
                <a:ext uri="{FF2B5EF4-FFF2-40B4-BE49-F238E27FC236}">
                  <a16:creationId xmlns:a16="http://schemas.microsoft.com/office/drawing/2014/main" id="{CE80D010-570C-5049-92BF-96469941CA2E}"/>
                </a:ext>
              </a:extLst>
            </p:cNvPr>
            <p:cNvSpPr/>
            <p:nvPr/>
          </p:nvSpPr>
          <p:spPr>
            <a:xfrm>
              <a:off x="924317" y="2114890"/>
              <a:ext cx="225442" cy="220033"/>
            </a:xfrm>
            <a:custGeom>
              <a:avLst/>
              <a:gdLst/>
              <a:ahLst/>
              <a:cxnLst/>
              <a:rect l="l" t="t" r="r" b="b"/>
              <a:pathLst>
                <a:path w="8585" h="8379" extrusionOk="0">
                  <a:moveTo>
                    <a:pt x="4293" y="0"/>
                  </a:moveTo>
                  <a:cubicBezTo>
                    <a:pt x="4122" y="0"/>
                    <a:pt x="3952" y="65"/>
                    <a:pt x="3819" y="193"/>
                  </a:cubicBezTo>
                  <a:cubicBezTo>
                    <a:pt x="3689" y="323"/>
                    <a:pt x="3514" y="391"/>
                    <a:pt x="3340" y="391"/>
                  </a:cubicBezTo>
                  <a:cubicBezTo>
                    <a:pt x="3259" y="391"/>
                    <a:pt x="3177" y="376"/>
                    <a:pt x="3101" y="346"/>
                  </a:cubicBezTo>
                  <a:cubicBezTo>
                    <a:pt x="3020" y="315"/>
                    <a:pt x="2937" y="301"/>
                    <a:pt x="2855" y="301"/>
                  </a:cubicBezTo>
                  <a:cubicBezTo>
                    <a:pt x="2581" y="301"/>
                    <a:pt x="2324" y="465"/>
                    <a:pt x="2221" y="738"/>
                  </a:cubicBezTo>
                  <a:cubicBezTo>
                    <a:pt x="2125" y="987"/>
                    <a:pt x="1886" y="1159"/>
                    <a:pt x="1627" y="1169"/>
                  </a:cubicBezTo>
                  <a:cubicBezTo>
                    <a:pt x="1245" y="1188"/>
                    <a:pt x="957" y="1514"/>
                    <a:pt x="986" y="1887"/>
                  </a:cubicBezTo>
                  <a:cubicBezTo>
                    <a:pt x="996" y="2155"/>
                    <a:pt x="852" y="2404"/>
                    <a:pt x="613" y="2528"/>
                  </a:cubicBezTo>
                  <a:cubicBezTo>
                    <a:pt x="278" y="2700"/>
                    <a:pt x="144" y="3102"/>
                    <a:pt x="316" y="3437"/>
                  </a:cubicBezTo>
                  <a:cubicBezTo>
                    <a:pt x="441" y="3676"/>
                    <a:pt x="402" y="3963"/>
                    <a:pt x="240" y="4174"/>
                  </a:cubicBezTo>
                  <a:cubicBezTo>
                    <a:pt x="0" y="4461"/>
                    <a:pt x="48" y="4892"/>
                    <a:pt x="345" y="5131"/>
                  </a:cubicBezTo>
                  <a:cubicBezTo>
                    <a:pt x="546" y="5294"/>
                    <a:pt x="632" y="5571"/>
                    <a:pt x="565" y="5830"/>
                  </a:cubicBezTo>
                  <a:cubicBezTo>
                    <a:pt x="469" y="6193"/>
                    <a:pt x="689" y="6557"/>
                    <a:pt x="1044" y="6662"/>
                  </a:cubicBezTo>
                  <a:cubicBezTo>
                    <a:pt x="1302" y="6729"/>
                    <a:pt x="1493" y="6940"/>
                    <a:pt x="1541" y="7208"/>
                  </a:cubicBezTo>
                  <a:cubicBezTo>
                    <a:pt x="1593" y="7545"/>
                    <a:pt x="1879" y="7781"/>
                    <a:pt x="2209" y="7781"/>
                  </a:cubicBezTo>
                  <a:cubicBezTo>
                    <a:pt x="2245" y="7781"/>
                    <a:pt x="2280" y="7778"/>
                    <a:pt x="2316" y="7772"/>
                  </a:cubicBezTo>
                  <a:cubicBezTo>
                    <a:pt x="2349" y="7768"/>
                    <a:pt x="2382" y="7765"/>
                    <a:pt x="2415" y="7765"/>
                  </a:cubicBezTo>
                  <a:cubicBezTo>
                    <a:pt x="2641" y="7765"/>
                    <a:pt x="2861" y="7877"/>
                    <a:pt x="2986" y="8069"/>
                  </a:cubicBezTo>
                  <a:cubicBezTo>
                    <a:pt x="3120" y="8270"/>
                    <a:pt x="3336" y="8378"/>
                    <a:pt x="3556" y="8378"/>
                  </a:cubicBezTo>
                  <a:cubicBezTo>
                    <a:pt x="3682" y="8378"/>
                    <a:pt x="3809" y="8343"/>
                    <a:pt x="3924" y="8270"/>
                  </a:cubicBezTo>
                  <a:cubicBezTo>
                    <a:pt x="4039" y="8198"/>
                    <a:pt x="4168" y="8162"/>
                    <a:pt x="4296" y="8162"/>
                  </a:cubicBezTo>
                  <a:cubicBezTo>
                    <a:pt x="4424" y="8162"/>
                    <a:pt x="4551" y="8198"/>
                    <a:pt x="4661" y="8270"/>
                  </a:cubicBezTo>
                  <a:cubicBezTo>
                    <a:pt x="4776" y="8343"/>
                    <a:pt x="4904" y="8378"/>
                    <a:pt x="5031" y="8378"/>
                  </a:cubicBezTo>
                  <a:cubicBezTo>
                    <a:pt x="5254" y="8378"/>
                    <a:pt x="5471" y="8270"/>
                    <a:pt x="5599" y="8069"/>
                  </a:cubicBezTo>
                  <a:cubicBezTo>
                    <a:pt x="5733" y="7877"/>
                    <a:pt x="5946" y="7765"/>
                    <a:pt x="6177" y="7765"/>
                  </a:cubicBezTo>
                  <a:cubicBezTo>
                    <a:pt x="6210" y="7765"/>
                    <a:pt x="6244" y="7768"/>
                    <a:pt x="6278" y="7772"/>
                  </a:cubicBezTo>
                  <a:cubicBezTo>
                    <a:pt x="6314" y="7778"/>
                    <a:pt x="6349" y="7781"/>
                    <a:pt x="6383" y="7781"/>
                  </a:cubicBezTo>
                  <a:cubicBezTo>
                    <a:pt x="6706" y="7781"/>
                    <a:pt x="6993" y="7545"/>
                    <a:pt x="7054" y="7208"/>
                  </a:cubicBezTo>
                  <a:cubicBezTo>
                    <a:pt x="7102" y="6949"/>
                    <a:pt x="7293" y="6739"/>
                    <a:pt x="7542" y="6672"/>
                  </a:cubicBezTo>
                  <a:cubicBezTo>
                    <a:pt x="7905" y="6576"/>
                    <a:pt x="8116" y="6203"/>
                    <a:pt x="8020" y="5839"/>
                  </a:cubicBezTo>
                  <a:cubicBezTo>
                    <a:pt x="7953" y="5581"/>
                    <a:pt x="8039" y="5313"/>
                    <a:pt x="8250" y="5141"/>
                  </a:cubicBezTo>
                  <a:cubicBezTo>
                    <a:pt x="8547" y="4901"/>
                    <a:pt x="8585" y="4471"/>
                    <a:pt x="8355" y="4184"/>
                  </a:cubicBezTo>
                  <a:cubicBezTo>
                    <a:pt x="8183" y="3973"/>
                    <a:pt x="8154" y="3686"/>
                    <a:pt x="8279" y="3447"/>
                  </a:cubicBezTo>
                  <a:cubicBezTo>
                    <a:pt x="8441" y="3112"/>
                    <a:pt x="8307" y="2710"/>
                    <a:pt x="7982" y="2538"/>
                  </a:cubicBezTo>
                  <a:cubicBezTo>
                    <a:pt x="7743" y="2413"/>
                    <a:pt x="7599" y="2164"/>
                    <a:pt x="7609" y="1896"/>
                  </a:cubicBezTo>
                  <a:cubicBezTo>
                    <a:pt x="7628" y="1523"/>
                    <a:pt x="7341" y="1198"/>
                    <a:pt x="6968" y="1179"/>
                  </a:cubicBezTo>
                  <a:cubicBezTo>
                    <a:pt x="6700" y="1169"/>
                    <a:pt x="6470" y="997"/>
                    <a:pt x="6374" y="748"/>
                  </a:cubicBezTo>
                  <a:cubicBezTo>
                    <a:pt x="6264" y="475"/>
                    <a:pt x="6005" y="310"/>
                    <a:pt x="5735" y="310"/>
                  </a:cubicBezTo>
                  <a:cubicBezTo>
                    <a:pt x="5654" y="310"/>
                    <a:pt x="5573" y="325"/>
                    <a:pt x="5494" y="356"/>
                  </a:cubicBezTo>
                  <a:cubicBezTo>
                    <a:pt x="5414" y="386"/>
                    <a:pt x="5332" y="401"/>
                    <a:pt x="5251" y="401"/>
                  </a:cubicBezTo>
                  <a:cubicBezTo>
                    <a:pt x="5077" y="401"/>
                    <a:pt x="4906" y="333"/>
                    <a:pt x="4776" y="202"/>
                  </a:cubicBezTo>
                  <a:cubicBezTo>
                    <a:pt x="4641" y="67"/>
                    <a:pt x="4467" y="0"/>
                    <a:pt x="4293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43;p64">
              <a:extLst>
                <a:ext uri="{FF2B5EF4-FFF2-40B4-BE49-F238E27FC236}">
                  <a16:creationId xmlns:a16="http://schemas.microsoft.com/office/drawing/2014/main" id="{F85C8076-6644-A748-B0AB-A38E6993A1C9}"/>
                </a:ext>
              </a:extLst>
            </p:cNvPr>
            <p:cNvSpPr/>
            <p:nvPr/>
          </p:nvSpPr>
          <p:spPr>
            <a:xfrm>
              <a:off x="1020822" y="2115100"/>
              <a:ext cx="128937" cy="219822"/>
            </a:xfrm>
            <a:custGeom>
              <a:avLst/>
              <a:gdLst/>
              <a:ahLst/>
              <a:cxnLst/>
              <a:rect l="l" t="t" r="r" b="b"/>
              <a:pathLst>
                <a:path w="4910" h="8371" extrusionOk="0">
                  <a:moveTo>
                    <a:pt x="622" y="1"/>
                  </a:moveTo>
                  <a:cubicBezTo>
                    <a:pt x="450" y="1"/>
                    <a:pt x="278" y="65"/>
                    <a:pt x="144" y="194"/>
                  </a:cubicBezTo>
                  <a:cubicBezTo>
                    <a:pt x="96" y="242"/>
                    <a:pt x="48" y="281"/>
                    <a:pt x="0" y="309"/>
                  </a:cubicBezTo>
                  <a:cubicBezTo>
                    <a:pt x="101" y="365"/>
                    <a:pt x="214" y="395"/>
                    <a:pt x="327" y="395"/>
                  </a:cubicBezTo>
                  <a:cubicBezTo>
                    <a:pt x="408" y="395"/>
                    <a:pt x="489" y="379"/>
                    <a:pt x="565" y="348"/>
                  </a:cubicBezTo>
                  <a:cubicBezTo>
                    <a:pt x="643" y="320"/>
                    <a:pt x="722" y="307"/>
                    <a:pt x="800" y="307"/>
                  </a:cubicBezTo>
                  <a:cubicBezTo>
                    <a:pt x="1076" y="307"/>
                    <a:pt x="1333" y="471"/>
                    <a:pt x="1445" y="740"/>
                  </a:cubicBezTo>
                  <a:cubicBezTo>
                    <a:pt x="1541" y="989"/>
                    <a:pt x="1771" y="1161"/>
                    <a:pt x="2039" y="1171"/>
                  </a:cubicBezTo>
                  <a:cubicBezTo>
                    <a:pt x="2412" y="1190"/>
                    <a:pt x="2699" y="1515"/>
                    <a:pt x="2680" y="1888"/>
                  </a:cubicBezTo>
                  <a:cubicBezTo>
                    <a:pt x="2670" y="2156"/>
                    <a:pt x="2814" y="2405"/>
                    <a:pt x="3053" y="2520"/>
                  </a:cubicBezTo>
                  <a:cubicBezTo>
                    <a:pt x="3388" y="2692"/>
                    <a:pt x="3522" y="3104"/>
                    <a:pt x="3350" y="3439"/>
                  </a:cubicBezTo>
                  <a:cubicBezTo>
                    <a:pt x="3226" y="3678"/>
                    <a:pt x="3264" y="3955"/>
                    <a:pt x="3427" y="4166"/>
                  </a:cubicBezTo>
                  <a:cubicBezTo>
                    <a:pt x="3666" y="4463"/>
                    <a:pt x="3618" y="4893"/>
                    <a:pt x="3331" y="5123"/>
                  </a:cubicBezTo>
                  <a:cubicBezTo>
                    <a:pt x="3120" y="5295"/>
                    <a:pt x="3034" y="5573"/>
                    <a:pt x="3101" y="5831"/>
                  </a:cubicBezTo>
                  <a:cubicBezTo>
                    <a:pt x="3197" y="6185"/>
                    <a:pt x="2977" y="6559"/>
                    <a:pt x="2623" y="6654"/>
                  </a:cubicBezTo>
                  <a:cubicBezTo>
                    <a:pt x="2364" y="6721"/>
                    <a:pt x="2163" y="6932"/>
                    <a:pt x="2125" y="7200"/>
                  </a:cubicBezTo>
                  <a:cubicBezTo>
                    <a:pt x="2064" y="7537"/>
                    <a:pt x="1777" y="7773"/>
                    <a:pt x="1447" y="7773"/>
                  </a:cubicBezTo>
                  <a:cubicBezTo>
                    <a:pt x="1412" y="7773"/>
                    <a:pt x="1376" y="7770"/>
                    <a:pt x="1340" y="7764"/>
                  </a:cubicBezTo>
                  <a:cubicBezTo>
                    <a:pt x="1307" y="7760"/>
                    <a:pt x="1274" y="7757"/>
                    <a:pt x="1241" y="7757"/>
                  </a:cubicBezTo>
                  <a:cubicBezTo>
                    <a:pt x="1015" y="7757"/>
                    <a:pt x="796" y="7869"/>
                    <a:pt x="670" y="8061"/>
                  </a:cubicBezTo>
                  <a:cubicBezTo>
                    <a:pt x="651" y="8099"/>
                    <a:pt x="622" y="8128"/>
                    <a:pt x="603" y="8157"/>
                  </a:cubicBezTo>
                  <a:cubicBezTo>
                    <a:pt x="617" y="8156"/>
                    <a:pt x="630" y="8155"/>
                    <a:pt x="644" y="8155"/>
                  </a:cubicBezTo>
                  <a:cubicBezTo>
                    <a:pt x="764" y="8155"/>
                    <a:pt x="883" y="8193"/>
                    <a:pt x="986" y="8262"/>
                  </a:cubicBezTo>
                  <a:cubicBezTo>
                    <a:pt x="1101" y="8335"/>
                    <a:pt x="1229" y="8370"/>
                    <a:pt x="1356" y="8370"/>
                  </a:cubicBezTo>
                  <a:cubicBezTo>
                    <a:pt x="1579" y="8370"/>
                    <a:pt x="1796" y="8262"/>
                    <a:pt x="1924" y="8061"/>
                  </a:cubicBezTo>
                  <a:cubicBezTo>
                    <a:pt x="2058" y="7869"/>
                    <a:pt x="2271" y="7757"/>
                    <a:pt x="2502" y="7757"/>
                  </a:cubicBezTo>
                  <a:cubicBezTo>
                    <a:pt x="2535" y="7757"/>
                    <a:pt x="2569" y="7760"/>
                    <a:pt x="2603" y="7764"/>
                  </a:cubicBezTo>
                  <a:cubicBezTo>
                    <a:pt x="2639" y="7770"/>
                    <a:pt x="2674" y="7773"/>
                    <a:pt x="2708" y="7773"/>
                  </a:cubicBezTo>
                  <a:cubicBezTo>
                    <a:pt x="3031" y="7773"/>
                    <a:pt x="3318" y="7537"/>
                    <a:pt x="3379" y="7200"/>
                  </a:cubicBezTo>
                  <a:cubicBezTo>
                    <a:pt x="3417" y="6932"/>
                    <a:pt x="3608" y="6721"/>
                    <a:pt x="3867" y="6654"/>
                  </a:cubicBezTo>
                  <a:cubicBezTo>
                    <a:pt x="4230" y="6549"/>
                    <a:pt x="4441" y="6185"/>
                    <a:pt x="4345" y="5822"/>
                  </a:cubicBezTo>
                  <a:cubicBezTo>
                    <a:pt x="4278" y="5563"/>
                    <a:pt x="4364" y="5286"/>
                    <a:pt x="4575" y="5123"/>
                  </a:cubicBezTo>
                  <a:cubicBezTo>
                    <a:pt x="4862" y="4884"/>
                    <a:pt x="4910" y="4463"/>
                    <a:pt x="4680" y="4166"/>
                  </a:cubicBezTo>
                  <a:cubicBezTo>
                    <a:pt x="4508" y="3955"/>
                    <a:pt x="4479" y="3678"/>
                    <a:pt x="4604" y="3439"/>
                  </a:cubicBezTo>
                  <a:cubicBezTo>
                    <a:pt x="4766" y="3104"/>
                    <a:pt x="4632" y="2692"/>
                    <a:pt x="4307" y="2520"/>
                  </a:cubicBezTo>
                  <a:cubicBezTo>
                    <a:pt x="4068" y="2405"/>
                    <a:pt x="3924" y="2156"/>
                    <a:pt x="3934" y="1888"/>
                  </a:cubicBezTo>
                  <a:cubicBezTo>
                    <a:pt x="3953" y="1506"/>
                    <a:pt x="3666" y="1190"/>
                    <a:pt x="3293" y="1171"/>
                  </a:cubicBezTo>
                  <a:cubicBezTo>
                    <a:pt x="3025" y="1151"/>
                    <a:pt x="2795" y="989"/>
                    <a:pt x="2699" y="740"/>
                  </a:cubicBezTo>
                  <a:cubicBezTo>
                    <a:pt x="2588" y="473"/>
                    <a:pt x="2333" y="303"/>
                    <a:pt x="2058" y="303"/>
                  </a:cubicBezTo>
                  <a:cubicBezTo>
                    <a:pt x="1979" y="303"/>
                    <a:pt x="1898" y="317"/>
                    <a:pt x="1819" y="348"/>
                  </a:cubicBezTo>
                  <a:cubicBezTo>
                    <a:pt x="1739" y="378"/>
                    <a:pt x="1657" y="393"/>
                    <a:pt x="1576" y="393"/>
                  </a:cubicBezTo>
                  <a:cubicBezTo>
                    <a:pt x="1402" y="393"/>
                    <a:pt x="1231" y="325"/>
                    <a:pt x="1101" y="194"/>
                  </a:cubicBezTo>
                  <a:cubicBezTo>
                    <a:pt x="967" y="65"/>
                    <a:pt x="795" y="1"/>
                    <a:pt x="622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44;p64">
              <a:extLst>
                <a:ext uri="{FF2B5EF4-FFF2-40B4-BE49-F238E27FC236}">
                  <a16:creationId xmlns:a16="http://schemas.microsoft.com/office/drawing/2014/main" id="{201CCA47-794F-6741-B727-EF7D4CDFF482}"/>
                </a:ext>
              </a:extLst>
            </p:cNvPr>
            <p:cNvSpPr/>
            <p:nvPr/>
          </p:nvSpPr>
          <p:spPr>
            <a:xfrm>
              <a:off x="953964" y="2141806"/>
              <a:ext cx="166147" cy="166147"/>
            </a:xfrm>
            <a:custGeom>
              <a:avLst/>
              <a:gdLst/>
              <a:ahLst/>
              <a:cxnLst/>
              <a:rect l="l" t="t" r="r" b="b"/>
              <a:pathLst>
                <a:path w="6327" h="6327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cubicBezTo>
                    <a:pt x="1" y="4910"/>
                    <a:pt x="1417" y="6326"/>
                    <a:pt x="3168" y="6326"/>
                  </a:cubicBezTo>
                  <a:cubicBezTo>
                    <a:pt x="4910" y="6326"/>
                    <a:pt x="6327" y="4910"/>
                    <a:pt x="6327" y="3168"/>
                  </a:cubicBezTo>
                  <a:cubicBezTo>
                    <a:pt x="6327" y="1417"/>
                    <a:pt x="4910" y="0"/>
                    <a:pt x="3168" y="0"/>
                  </a:cubicBez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45;p64">
              <a:extLst>
                <a:ext uri="{FF2B5EF4-FFF2-40B4-BE49-F238E27FC236}">
                  <a16:creationId xmlns:a16="http://schemas.microsoft.com/office/drawing/2014/main" id="{5F140F5A-BE1D-1C4D-A061-ADE75800CA22}"/>
                </a:ext>
              </a:extLst>
            </p:cNvPr>
            <p:cNvSpPr/>
            <p:nvPr/>
          </p:nvSpPr>
          <p:spPr>
            <a:xfrm>
              <a:off x="1020560" y="2141806"/>
              <a:ext cx="104068" cy="166252"/>
            </a:xfrm>
            <a:custGeom>
              <a:avLst/>
              <a:gdLst/>
              <a:ahLst/>
              <a:cxnLst/>
              <a:rect l="l" t="t" r="r" b="b"/>
              <a:pathLst>
                <a:path w="3963" h="6331" extrusionOk="0">
                  <a:moveTo>
                    <a:pt x="632" y="0"/>
                  </a:moveTo>
                  <a:cubicBezTo>
                    <a:pt x="422" y="0"/>
                    <a:pt x="211" y="20"/>
                    <a:pt x="1" y="67"/>
                  </a:cubicBezTo>
                  <a:cubicBezTo>
                    <a:pt x="1475" y="364"/>
                    <a:pt x="2537" y="1656"/>
                    <a:pt x="2537" y="3168"/>
                  </a:cubicBezTo>
                  <a:cubicBezTo>
                    <a:pt x="2537" y="4671"/>
                    <a:pt x="1475" y="5963"/>
                    <a:pt x="1" y="6269"/>
                  </a:cubicBezTo>
                  <a:cubicBezTo>
                    <a:pt x="210" y="6310"/>
                    <a:pt x="419" y="6330"/>
                    <a:pt x="624" y="6330"/>
                  </a:cubicBezTo>
                  <a:cubicBezTo>
                    <a:pt x="2218" y="6330"/>
                    <a:pt x="3610" y="5129"/>
                    <a:pt x="3772" y="3484"/>
                  </a:cubicBezTo>
                  <a:cubicBezTo>
                    <a:pt x="3963" y="1618"/>
                    <a:pt x="2499" y="0"/>
                    <a:pt x="63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46;p64">
              <a:extLst>
                <a:ext uri="{FF2B5EF4-FFF2-40B4-BE49-F238E27FC236}">
                  <a16:creationId xmlns:a16="http://schemas.microsoft.com/office/drawing/2014/main" id="{046E77F3-660B-0A4D-A0D6-04F02E589D98}"/>
                </a:ext>
              </a:extLst>
            </p:cNvPr>
            <p:cNvSpPr/>
            <p:nvPr/>
          </p:nvSpPr>
          <p:spPr>
            <a:xfrm>
              <a:off x="1020560" y="2187551"/>
              <a:ext cx="20378" cy="74657"/>
            </a:xfrm>
            <a:custGeom>
              <a:avLst/>
              <a:gdLst/>
              <a:ahLst/>
              <a:cxnLst/>
              <a:rect l="l" t="t" r="r" b="b"/>
              <a:pathLst>
                <a:path w="776" h="2843" extrusionOk="0">
                  <a:moveTo>
                    <a:pt x="594" y="0"/>
                  </a:moveTo>
                  <a:cubicBezTo>
                    <a:pt x="556" y="0"/>
                    <a:pt x="518" y="10"/>
                    <a:pt x="489" y="48"/>
                  </a:cubicBezTo>
                  <a:lnTo>
                    <a:pt x="87" y="431"/>
                  </a:lnTo>
                  <a:cubicBezTo>
                    <a:pt x="30" y="469"/>
                    <a:pt x="1" y="527"/>
                    <a:pt x="1" y="594"/>
                  </a:cubicBezTo>
                  <a:cubicBezTo>
                    <a:pt x="1" y="680"/>
                    <a:pt x="58" y="747"/>
                    <a:pt x="144" y="756"/>
                  </a:cubicBezTo>
                  <a:cubicBezTo>
                    <a:pt x="173" y="756"/>
                    <a:pt x="202" y="747"/>
                    <a:pt x="230" y="718"/>
                  </a:cubicBezTo>
                  <a:lnTo>
                    <a:pt x="364" y="546"/>
                  </a:lnTo>
                  <a:lnTo>
                    <a:pt x="364" y="2709"/>
                  </a:lnTo>
                  <a:cubicBezTo>
                    <a:pt x="364" y="2795"/>
                    <a:pt x="470" y="2843"/>
                    <a:pt x="575" y="2843"/>
                  </a:cubicBezTo>
                  <a:cubicBezTo>
                    <a:pt x="671" y="2843"/>
                    <a:pt x="776" y="2795"/>
                    <a:pt x="776" y="2709"/>
                  </a:cubicBezTo>
                  <a:lnTo>
                    <a:pt x="776" y="134"/>
                  </a:lnTo>
                  <a:cubicBezTo>
                    <a:pt x="776" y="48"/>
                    <a:pt x="680" y="0"/>
                    <a:pt x="594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7385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F3AF-EFA5-0644-B361-15EC67F3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Breast Cancer Gene Clustering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89E8B-24A2-5B42-A50A-07224709C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4"/>
          <a:stretch/>
        </p:blipFill>
        <p:spPr>
          <a:xfrm>
            <a:off x="1970868" y="905777"/>
            <a:ext cx="5519695" cy="41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9B7172-548F-4249-A18B-022B9867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33E7D8-68FA-9546-95AA-939008846FA9}"/>
              </a:ext>
            </a:extLst>
          </p:cNvPr>
          <p:cNvSpPr/>
          <p:nvPr/>
        </p:nvSpPr>
        <p:spPr>
          <a:xfrm>
            <a:off x="818345" y="1986545"/>
            <a:ext cx="67362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Using machine learning on genetic data has the potential to improve our understanding of cancers and survival prediction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Huge open-source  datasets are available for public to analyze and hopefully get some insights.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To enhance this project, increase the number of samples, include mutations and raw genetic data into the modeling part.</a:t>
            </a:r>
          </a:p>
        </p:txBody>
      </p:sp>
    </p:spTree>
    <p:extLst>
      <p:ext uri="{BB962C8B-B14F-4D97-AF65-F5344CB8AC3E}">
        <p14:creationId xmlns:p14="http://schemas.microsoft.com/office/powerpoint/2010/main" val="2409710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6ECEE-E31F-C44F-869E-84DCBF88C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922" y="2785415"/>
            <a:ext cx="4523365" cy="572700"/>
          </a:xfrm>
        </p:spPr>
        <p:txBody>
          <a:bodyPr/>
          <a:lstStyle/>
          <a:p>
            <a:r>
              <a:rPr lang="en-US" sz="2000" dirty="0"/>
              <a:t>Do you have any questions?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887667-0887-FF46-B64E-5029073A4FC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238675" y="2450422"/>
            <a:ext cx="2941750" cy="471000"/>
          </a:xfrm>
        </p:spPr>
        <p:txBody>
          <a:bodyPr/>
          <a:lstStyle/>
          <a:p>
            <a:r>
              <a:rPr lang="en-US" sz="4000" dirty="0"/>
              <a:t>Thank you </a:t>
            </a:r>
          </a:p>
        </p:txBody>
      </p:sp>
      <p:grpSp>
        <p:nvGrpSpPr>
          <p:cNvPr id="5" name="Google Shape;1691;p52">
            <a:extLst>
              <a:ext uri="{FF2B5EF4-FFF2-40B4-BE49-F238E27FC236}">
                <a16:creationId xmlns:a16="http://schemas.microsoft.com/office/drawing/2014/main" id="{20F7B717-816D-6847-8105-D5B59B46FEAF}"/>
              </a:ext>
            </a:extLst>
          </p:cNvPr>
          <p:cNvGrpSpPr/>
          <p:nvPr/>
        </p:nvGrpSpPr>
        <p:grpSpPr>
          <a:xfrm flipH="1">
            <a:off x="1650357" y="3109114"/>
            <a:ext cx="2293320" cy="1317630"/>
            <a:chOff x="1520075" y="3403875"/>
            <a:chExt cx="3569925" cy="2051425"/>
          </a:xfrm>
        </p:grpSpPr>
        <p:sp>
          <p:nvSpPr>
            <p:cNvPr id="6" name="Google Shape;1692;p52">
              <a:extLst>
                <a:ext uri="{FF2B5EF4-FFF2-40B4-BE49-F238E27FC236}">
                  <a16:creationId xmlns:a16="http://schemas.microsoft.com/office/drawing/2014/main" id="{44B4AF56-1BE9-8C4B-B0ED-9CEC24D21778}"/>
                </a:ext>
              </a:extLst>
            </p:cNvPr>
            <p:cNvSpPr/>
            <p:nvPr/>
          </p:nvSpPr>
          <p:spPr>
            <a:xfrm>
              <a:off x="1520075" y="3403875"/>
              <a:ext cx="2516500" cy="1443375"/>
            </a:xfrm>
            <a:custGeom>
              <a:avLst/>
              <a:gdLst/>
              <a:ahLst/>
              <a:cxnLst/>
              <a:rect l="l" t="t" r="r" b="b"/>
              <a:pathLst>
                <a:path w="100660" h="57735" extrusionOk="0">
                  <a:moveTo>
                    <a:pt x="59467" y="1"/>
                  </a:moveTo>
                  <a:cubicBezTo>
                    <a:pt x="58686" y="1"/>
                    <a:pt x="57863" y="191"/>
                    <a:pt x="57220" y="562"/>
                  </a:cubicBezTo>
                  <a:lnTo>
                    <a:pt x="1305" y="32845"/>
                  </a:lnTo>
                  <a:cubicBezTo>
                    <a:pt x="129" y="33524"/>
                    <a:pt x="1" y="34551"/>
                    <a:pt x="1019" y="35138"/>
                  </a:cubicBezTo>
                  <a:lnTo>
                    <a:pt x="39468" y="57337"/>
                  </a:lnTo>
                  <a:cubicBezTo>
                    <a:pt x="39929" y="57604"/>
                    <a:pt x="40546" y="57734"/>
                    <a:pt x="41193" y="57734"/>
                  </a:cubicBezTo>
                  <a:cubicBezTo>
                    <a:pt x="41974" y="57734"/>
                    <a:pt x="42797" y="57544"/>
                    <a:pt x="43440" y="57172"/>
                  </a:cubicBezTo>
                  <a:lnTo>
                    <a:pt x="99357" y="24890"/>
                  </a:lnTo>
                  <a:cubicBezTo>
                    <a:pt x="100532" y="24210"/>
                    <a:pt x="100659" y="23183"/>
                    <a:pt x="99642" y="22596"/>
                  </a:cubicBezTo>
                  <a:lnTo>
                    <a:pt x="61193" y="397"/>
                  </a:lnTo>
                  <a:cubicBezTo>
                    <a:pt x="60731" y="131"/>
                    <a:pt x="60114" y="1"/>
                    <a:pt x="59467" y="1"/>
                  </a:cubicBezTo>
                  <a:close/>
                </a:path>
              </a:pathLst>
            </a:custGeom>
            <a:solidFill>
              <a:srgbClr val="32186B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93;p52">
              <a:extLst>
                <a:ext uri="{FF2B5EF4-FFF2-40B4-BE49-F238E27FC236}">
                  <a16:creationId xmlns:a16="http://schemas.microsoft.com/office/drawing/2014/main" id="{75999AE5-BEB5-9542-8AD0-F02D47FD8F4B}"/>
                </a:ext>
              </a:extLst>
            </p:cNvPr>
            <p:cNvSpPr/>
            <p:nvPr/>
          </p:nvSpPr>
          <p:spPr>
            <a:xfrm>
              <a:off x="2573500" y="4011925"/>
              <a:ext cx="2516500" cy="1443375"/>
            </a:xfrm>
            <a:custGeom>
              <a:avLst/>
              <a:gdLst/>
              <a:ahLst/>
              <a:cxnLst/>
              <a:rect l="l" t="t" r="r" b="b"/>
              <a:pathLst>
                <a:path w="100660" h="57735" extrusionOk="0">
                  <a:moveTo>
                    <a:pt x="59467" y="1"/>
                  </a:moveTo>
                  <a:cubicBezTo>
                    <a:pt x="58687" y="1"/>
                    <a:pt x="57863" y="191"/>
                    <a:pt x="57220" y="562"/>
                  </a:cubicBezTo>
                  <a:lnTo>
                    <a:pt x="1303" y="32845"/>
                  </a:lnTo>
                  <a:cubicBezTo>
                    <a:pt x="129" y="33525"/>
                    <a:pt x="1" y="34551"/>
                    <a:pt x="1019" y="35139"/>
                  </a:cubicBezTo>
                  <a:lnTo>
                    <a:pt x="39468" y="57338"/>
                  </a:lnTo>
                  <a:cubicBezTo>
                    <a:pt x="39929" y="57604"/>
                    <a:pt x="40546" y="57734"/>
                    <a:pt x="41193" y="57734"/>
                  </a:cubicBezTo>
                  <a:cubicBezTo>
                    <a:pt x="41974" y="57734"/>
                    <a:pt x="42797" y="57544"/>
                    <a:pt x="43440" y="57173"/>
                  </a:cubicBezTo>
                  <a:lnTo>
                    <a:pt x="99356" y="24889"/>
                  </a:lnTo>
                  <a:cubicBezTo>
                    <a:pt x="100531" y="24211"/>
                    <a:pt x="100659" y="23184"/>
                    <a:pt x="99641" y="22596"/>
                  </a:cubicBezTo>
                  <a:lnTo>
                    <a:pt x="61192" y="398"/>
                  </a:lnTo>
                  <a:cubicBezTo>
                    <a:pt x="60731" y="131"/>
                    <a:pt x="60114" y="1"/>
                    <a:pt x="59467" y="1"/>
                  </a:cubicBezTo>
                  <a:close/>
                </a:path>
              </a:pathLst>
            </a:custGeom>
            <a:solidFill>
              <a:srgbClr val="32186B">
                <a:alpha val="2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694;p52">
            <a:extLst>
              <a:ext uri="{FF2B5EF4-FFF2-40B4-BE49-F238E27FC236}">
                <a16:creationId xmlns:a16="http://schemas.microsoft.com/office/drawing/2014/main" id="{7CF9C3D9-AF86-B04A-B451-BD65BBD43289}"/>
              </a:ext>
            </a:extLst>
          </p:cNvPr>
          <p:cNvSpPr/>
          <p:nvPr/>
        </p:nvSpPr>
        <p:spPr>
          <a:xfrm>
            <a:off x="2866346" y="2536400"/>
            <a:ext cx="1157161" cy="572720"/>
          </a:xfrm>
          <a:custGeom>
            <a:avLst/>
            <a:gdLst/>
            <a:ahLst/>
            <a:cxnLst/>
            <a:rect l="l" t="t" r="r" b="b"/>
            <a:pathLst>
              <a:path w="138375" h="27185" extrusionOk="0">
                <a:moveTo>
                  <a:pt x="138374" y="13592"/>
                </a:moveTo>
                <a:cubicBezTo>
                  <a:pt x="138374" y="21099"/>
                  <a:pt x="107398" y="27184"/>
                  <a:pt x="69187" y="27184"/>
                </a:cubicBezTo>
                <a:cubicBezTo>
                  <a:pt x="30977" y="27184"/>
                  <a:pt x="1" y="21099"/>
                  <a:pt x="1" y="13592"/>
                </a:cubicBezTo>
                <a:cubicBezTo>
                  <a:pt x="1" y="6086"/>
                  <a:pt x="30977" y="1"/>
                  <a:pt x="69187" y="1"/>
                </a:cubicBezTo>
                <a:cubicBezTo>
                  <a:pt x="107399" y="1"/>
                  <a:pt x="138374" y="6086"/>
                  <a:pt x="138374" y="13592"/>
                </a:cubicBezTo>
                <a:close/>
              </a:path>
            </a:pathLst>
          </a:custGeom>
          <a:solidFill>
            <a:srgbClr val="32186B">
              <a:alpha val="2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95;p52">
            <a:extLst>
              <a:ext uri="{FF2B5EF4-FFF2-40B4-BE49-F238E27FC236}">
                <a16:creationId xmlns:a16="http://schemas.microsoft.com/office/drawing/2014/main" id="{3C57D9A1-0B9B-414F-A93D-18145F59DC59}"/>
              </a:ext>
            </a:extLst>
          </p:cNvPr>
          <p:cNvSpPr/>
          <p:nvPr/>
        </p:nvSpPr>
        <p:spPr>
          <a:xfrm rot="122322" flipH="1">
            <a:off x="1774796" y="2646353"/>
            <a:ext cx="997417" cy="572083"/>
          </a:xfrm>
          <a:custGeom>
            <a:avLst/>
            <a:gdLst/>
            <a:ahLst/>
            <a:cxnLst/>
            <a:rect l="l" t="t" r="r" b="b"/>
            <a:pathLst>
              <a:path w="100660" h="57735" extrusionOk="0">
                <a:moveTo>
                  <a:pt x="59467" y="1"/>
                </a:moveTo>
                <a:cubicBezTo>
                  <a:pt x="58687" y="1"/>
                  <a:pt x="57863" y="191"/>
                  <a:pt x="57220" y="562"/>
                </a:cubicBezTo>
                <a:lnTo>
                  <a:pt x="1303" y="32845"/>
                </a:lnTo>
                <a:cubicBezTo>
                  <a:pt x="129" y="33525"/>
                  <a:pt x="1" y="34551"/>
                  <a:pt x="1019" y="35139"/>
                </a:cubicBezTo>
                <a:lnTo>
                  <a:pt x="39468" y="57338"/>
                </a:lnTo>
                <a:cubicBezTo>
                  <a:pt x="39929" y="57604"/>
                  <a:pt x="40546" y="57734"/>
                  <a:pt x="41193" y="57734"/>
                </a:cubicBezTo>
                <a:cubicBezTo>
                  <a:pt x="41974" y="57734"/>
                  <a:pt x="42797" y="57544"/>
                  <a:pt x="43440" y="57173"/>
                </a:cubicBezTo>
                <a:lnTo>
                  <a:pt x="99356" y="24889"/>
                </a:lnTo>
                <a:cubicBezTo>
                  <a:pt x="100531" y="24211"/>
                  <a:pt x="100659" y="23184"/>
                  <a:pt x="99641" y="22596"/>
                </a:cubicBezTo>
                <a:lnTo>
                  <a:pt x="61192" y="398"/>
                </a:lnTo>
                <a:cubicBezTo>
                  <a:pt x="60731" y="131"/>
                  <a:pt x="60114" y="1"/>
                  <a:pt x="59467" y="1"/>
                </a:cubicBezTo>
                <a:close/>
              </a:path>
            </a:pathLst>
          </a:custGeom>
          <a:solidFill>
            <a:srgbClr val="32186B">
              <a:alpha val="2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698;p52">
            <a:extLst>
              <a:ext uri="{FF2B5EF4-FFF2-40B4-BE49-F238E27FC236}">
                <a16:creationId xmlns:a16="http://schemas.microsoft.com/office/drawing/2014/main" id="{DFE4DDD2-C139-FE4D-B4DD-C5C08C6B0AE3}"/>
              </a:ext>
            </a:extLst>
          </p:cNvPr>
          <p:cNvGrpSpPr/>
          <p:nvPr/>
        </p:nvGrpSpPr>
        <p:grpSpPr>
          <a:xfrm flipH="1">
            <a:off x="803339" y="1042953"/>
            <a:ext cx="2940313" cy="3364576"/>
            <a:chOff x="1520075" y="238125"/>
            <a:chExt cx="4577075" cy="5238325"/>
          </a:xfrm>
        </p:grpSpPr>
        <p:sp>
          <p:nvSpPr>
            <p:cNvPr id="11" name="Google Shape;1699;p52">
              <a:extLst>
                <a:ext uri="{FF2B5EF4-FFF2-40B4-BE49-F238E27FC236}">
                  <a16:creationId xmlns:a16="http://schemas.microsoft.com/office/drawing/2014/main" id="{F82EBDFC-AED2-4E42-B62A-0D3FEDA2AA91}"/>
                </a:ext>
              </a:extLst>
            </p:cNvPr>
            <p:cNvSpPr/>
            <p:nvPr/>
          </p:nvSpPr>
          <p:spPr>
            <a:xfrm>
              <a:off x="1552425" y="922375"/>
              <a:ext cx="968875" cy="2060375"/>
            </a:xfrm>
            <a:custGeom>
              <a:avLst/>
              <a:gdLst/>
              <a:ahLst/>
              <a:cxnLst/>
              <a:rect l="l" t="t" r="r" b="b"/>
              <a:pathLst>
                <a:path w="38755" h="82415" extrusionOk="0">
                  <a:moveTo>
                    <a:pt x="38754" y="1"/>
                  </a:moveTo>
                  <a:lnTo>
                    <a:pt x="1" y="22376"/>
                  </a:lnTo>
                  <a:lnTo>
                    <a:pt x="1" y="82415"/>
                  </a:lnTo>
                  <a:lnTo>
                    <a:pt x="38754" y="60039"/>
                  </a:lnTo>
                  <a:lnTo>
                    <a:pt x="38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0;p52">
              <a:extLst>
                <a:ext uri="{FF2B5EF4-FFF2-40B4-BE49-F238E27FC236}">
                  <a16:creationId xmlns:a16="http://schemas.microsoft.com/office/drawing/2014/main" id="{542C8186-BFBC-574C-B300-78EB2E6AD1F9}"/>
                </a:ext>
              </a:extLst>
            </p:cNvPr>
            <p:cNvSpPr/>
            <p:nvPr/>
          </p:nvSpPr>
          <p:spPr>
            <a:xfrm>
              <a:off x="1521650" y="904200"/>
              <a:ext cx="999650" cy="577600"/>
            </a:xfrm>
            <a:custGeom>
              <a:avLst/>
              <a:gdLst/>
              <a:ahLst/>
              <a:cxnLst/>
              <a:rect l="l" t="t" r="r" b="b"/>
              <a:pathLst>
                <a:path w="39986" h="23104" extrusionOk="0">
                  <a:moveTo>
                    <a:pt x="38755" y="0"/>
                  </a:moveTo>
                  <a:lnTo>
                    <a:pt x="0" y="22375"/>
                  </a:lnTo>
                  <a:lnTo>
                    <a:pt x="1232" y="23103"/>
                  </a:lnTo>
                  <a:lnTo>
                    <a:pt x="39985" y="728"/>
                  </a:lnTo>
                  <a:lnTo>
                    <a:pt x="38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1;p52">
              <a:extLst>
                <a:ext uri="{FF2B5EF4-FFF2-40B4-BE49-F238E27FC236}">
                  <a16:creationId xmlns:a16="http://schemas.microsoft.com/office/drawing/2014/main" id="{368CC3E6-80B3-6144-8728-909F54922CDD}"/>
                </a:ext>
              </a:extLst>
            </p:cNvPr>
            <p:cNvSpPr/>
            <p:nvPr/>
          </p:nvSpPr>
          <p:spPr>
            <a:xfrm>
              <a:off x="1539850" y="978375"/>
              <a:ext cx="1154975" cy="652575"/>
            </a:xfrm>
            <a:custGeom>
              <a:avLst/>
              <a:gdLst/>
              <a:ahLst/>
              <a:cxnLst/>
              <a:rect l="l" t="t" r="r" b="b"/>
              <a:pathLst>
                <a:path w="46199" h="26103" extrusionOk="0">
                  <a:moveTo>
                    <a:pt x="38237" y="0"/>
                  </a:moveTo>
                  <a:lnTo>
                    <a:pt x="1948" y="20626"/>
                  </a:lnTo>
                  <a:cubicBezTo>
                    <a:pt x="1" y="25858"/>
                    <a:pt x="6925" y="26102"/>
                    <a:pt x="8234" y="26102"/>
                  </a:cubicBezTo>
                  <a:cubicBezTo>
                    <a:pt x="8369" y="26102"/>
                    <a:pt x="8445" y="26099"/>
                    <a:pt x="8445" y="26099"/>
                  </a:cubicBezTo>
                  <a:lnTo>
                    <a:pt x="46198" y="4514"/>
                  </a:lnTo>
                  <a:cubicBezTo>
                    <a:pt x="37992" y="3529"/>
                    <a:pt x="38237" y="0"/>
                    <a:pt x="3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2;p52">
              <a:extLst>
                <a:ext uri="{FF2B5EF4-FFF2-40B4-BE49-F238E27FC236}">
                  <a16:creationId xmlns:a16="http://schemas.microsoft.com/office/drawing/2014/main" id="{5C2F4B98-78D1-BA4D-8DFA-38CF89571D63}"/>
                </a:ext>
              </a:extLst>
            </p:cNvPr>
            <p:cNvSpPr/>
            <p:nvPr/>
          </p:nvSpPr>
          <p:spPr>
            <a:xfrm>
              <a:off x="1521650" y="1463575"/>
              <a:ext cx="255200" cy="1649475"/>
            </a:xfrm>
            <a:custGeom>
              <a:avLst/>
              <a:gdLst/>
              <a:ahLst/>
              <a:cxnLst/>
              <a:rect l="l" t="t" r="r" b="b"/>
              <a:pathLst>
                <a:path w="10208" h="65979" extrusionOk="0">
                  <a:moveTo>
                    <a:pt x="0" y="1"/>
                  </a:moveTo>
                  <a:lnTo>
                    <a:pt x="0" y="60038"/>
                  </a:lnTo>
                  <a:cubicBezTo>
                    <a:pt x="1691" y="65532"/>
                    <a:pt x="7706" y="65979"/>
                    <a:pt x="9619" y="65979"/>
                  </a:cubicBezTo>
                  <a:cubicBezTo>
                    <a:pt x="9990" y="65979"/>
                    <a:pt x="10207" y="65962"/>
                    <a:pt x="10207" y="65962"/>
                  </a:cubicBezTo>
                  <a:lnTo>
                    <a:pt x="10207" y="5925"/>
                  </a:lnTo>
                  <a:cubicBezTo>
                    <a:pt x="10207" y="5925"/>
                    <a:pt x="2157" y="5016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03;p52">
              <a:extLst>
                <a:ext uri="{FF2B5EF4-FFF2-40B4-BE49-F238E27FC236}">
                  <a16:creationId xmlns:a16="http://schemas.microsoft.com/office/drawing/2014/main" id="{8E80A56B-EA14-0B48-A5A3-D273ED665D6B}"/>
                </a:ext>
              </a:extLst>
            </p:cNvPr>
            <p:cNvSpPr/>
            <p:nvPr/>
          </p:nvSpPr>
          <p:spPr>
            <a:xfrm>
              <a:off x="1776825" y="1052300"/>
              <a:ext cx="968900" cy="2060325"/>
            </a:xfrm>
            <a:custGeom>
              <a:avLst/>
              <a:gdLst/>
              <a:ahLst/>
              <a:cxnLst/>
              <a:rect l="l" t="t" r="r" b="b"/>
              <a:pathLst>
                <a:path w="38756" h="82413" extrusionOk="0">
                  <a:moveTo>
                    <a:pt x="38755" y="0"/>
                  </a:moveTo>
                  <a:lnTo>
                    <a:pt x="0" y="22376"/>
                  </a:lnTo>
                  <a:lnTo>
                    <a:pt x="0" y="82413"/>
                  </a:lnTo>
                  <a:lnTo>
                    <a:pt x="38755" y="60038"/>
                  </a:lnTo>
                  <a:lnTo>
                    <a:pt x="38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04;p52">
              <a:extLst>
                <a:ext uri="{FF2B5EF4-FFF2-40B4-BE49-F238E27FC236}">
                  <a16:creationId xmlns:a16="http://schemas.microsoft.com/office/drawing/2014/main" id="{690D1C4E-25E7-C843-A8BD-4058521A525B}"/>
                </a:ext>
              </a:extLst>
            </p:cNvPr>
            <p:cNvSpPr/>
            <p:nvPr/>
          </p:nvSpPr>
          <p:spPr>
            <a:xfrm>
              <a:off x="1883175" y="2315225"/>
              <a:ext cx="756150" cy="543225"/>
            </a:xfrm>
            <a:custGeom>
              <a:avLst/>
              <a:gdLst/>
              <a:ahLst/>
              <a:cxnLst/>
              <a:rect l="l" t="t" r="r" b="b"/>
              <a:pathLst>
                <a:path w="30246" h="21729" extrusionOk="0">
                  <a:moveTo>
                    <a:pt x="28710" y="0"/>
                  </a:moveTo>
                  <a:cubicBezTo>
                    <a:pt x="28455" y="0"/>
                    <a:pt x="28193" y="65"/>
                    <a:pt x="27946" y="208"/>
                  </a:cubicBezTo>
                  <a:lnTo>
                    <a:pt x="768" y="15899"/>
                  </a:lnTo>
                  <a:cubicBezTo>
                    <a:pt x="293" y="16173"/>
                    <a:pt x="0" y="16679"/>
                    <a:pt x="0" y="17228"/>
                  </a:cubicBezTo>
                  <a:lnTo>
                    <a:pt x="0" y="20192"/>
                  </a:lnTo>
                  <a:cubicBezTo>
                    <a:pt x="0" y="21088"/>
                    <a:pt x="736" y="21728"/>
                    <a:pt x="1537" y="21728"/>
                  </a:cubicBezTo>
                  <a:cubicBezTo>
                    <a:pt x="1792" y="21728"/>
                    <a:pt x="2054" y="21663"/>
                    <a:pt x="2301" y="21521"/>
                  </a:cubicBezTo>
                  <a:lnTo>
                    <a:pt x="29479" y="5829"/>
                  </a:lnTo>
                  <a:cubicBezTo>
                    <a:pt x="29954" y="5555"/>
                    <a:pt x="30246" y="5049"/>
                    <a:pt x="30246" y="4501"/>
                  </a:cubicBezTo>
                  <a:lnTo>
                    <a:pt x="30246" y="1536"/>
                  </a:lnTo>
                  <a:cubicBezTo>
                    <a:pt x="30246" y="641"/>
                    <a:pt x="29511" y="0"/>
                    <a:pt x="28710" y="0"/>
                  </a:cubicBezTo>
                  <a:close/>
                </a:path>
              </a:pathLst>
            </a:custGeom>
            <a:solidFill>
              <a:srgbClr val="E0C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05;p52">
              <a:extLst>
                <a:ext uri="{FF2B5EF4-FFF2-40B4-BE49-F238E27FC236}">
                  <a16:creationId xmlns:a16="http://schemas.microsoft.com/office/drawing/2014/main" id="{A2D67A4C-AFCB-EB4C-BC5D-4B818DAA301F}"/>
                </a:ext>
              </a:extLst>
            </p:cNvPr>
            <p:cNvSpPr/>
            <p:nvPr/>
          </p:nvSpPr>
          <p:spPr>
            <a:xfrm>
              <a:off x="1746025" y="1034075"/>
              <a:ext cx="999700" cy="577625"/>
            </a:xfrm>
            <a:custGeom>
              <a:avLst/>
              <a:gdLst/>
              <a:ahLst/>
              <a:cxnLst/>
              <a:rect l="l" t="t" r="r" b="b"/>
              <a:pathLst>
                <a:path w="39988" h="23105" extrusionOk="0">
                  <a:moveTo>
                    <a:pt x="38756" y="1"/>
                  </a:moveTo>
                  <a:lnTo>
                    <a:pt x="1" y="22376"/>
                  </a:lnTo>
                  <a:lnTo>
                    <a:pt x="1232" y="23105"/>
                  </a:lnTo>
                  <a:lnTo>
                    <a:pt x="39987" y="729"/>
                  </a:lnTo>
                  <a:lnTo>
                    <a:pt x="38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06;p52">
              <a:extLst>
                <a:ext uri="{FF2B5EF4-FFF2-40B4-BE49-F238E27FC236}">
                  <a16:creationId xmlns:a16="http://schemas.microsoft.com/office/drawing/2014/main" id="{50D8EBCE-9299-524E-86C7-5C99702B3F94}"/>
                </a:ext>
              </a:extLst>
            </p:cNvPr>
            <p:cNvSpPr/>
            <p:nvPr/>
          </p:nvSpPr>
          <p:spPr>
            <a:xfrm>
              <a:off x="2034775" y="1704300"/>
              <a:ext cx="514900" cy="664750"/>
            </a:xfrm>
            <a:custGeom>
              <a:avLst/>
              <a:gdLst/>
              <a:ahLst/>
              <a:cxnLst/>
              <a:rect l="l" t="t" r="r" b="b"/>
              <a:pathLst>
                <a:path w="20596" h="26590" extrusionOk="0">
                  <a:moveTo>
                    <a:pt x="14904" y="1"/>
                  </a:moveTo>
                  <a:cubicBezTo>
                    <a:pt x="13487" y="1"/>
                    <a:pt x="11912" y="473"/>
                    <a:pt x="10298" y="1404"/>
                  </a:cubicBezTo>
                  <a:cubicBezTo>
                    <a:pt x="7567" y="2981"/>
                    <a:pt x="4948" y="5747"/>
                    <a:pt x="3017" y="9091"/>
                  </a:cubicBezTo>
                  <a:cubicBezTo>
                    <a:pt x="1085" y="12436"/>
                    <a:pt x="1" y="16087"/>
                    <a:pt x="1" y="19240"/>
                  </a:cubicBezTo>
                  <a:cubicBezTo>
                    <a:pt x="1" y="22394"/>
                    <a:pt x="1085" y="24791"/>
                    <a:pt x="3017" y="25907"/>
                  </a:cubicBezTo>
                  <a:cubicBezTo>
                    <a:pt x="3807" y="26363"/>
                    <a:pt x="4712" y="26589"/>
                    <a:pt x="5692" y="26589"/>
                  </a:cubicBezTo>
                  <a:cubicBezTo>
                    <a:pt x="7109" y="26589"/>
                    <a:pt x="8684" y="26117"/>
                    <a:pt x="10298" y="25185"/>
                  </a:cubicBezTo>
                  <a:cubicBezTo>
                    <a:pt x="13029" y="23609"/>
                    <a:pt x="15649" y="20844"/>
                    <a:pt x="17579" y="17499"/>
                  </a:cubicBezTo>
                  <a:cubicBezTo>
                    <a:pt x="19510" y="14154"/>
                    <a:pt x="20595" y="10504"/>
                    <a:pt x="20595" y="7350"/>
                  </a:cubicBezTo>
                  <a:cubicBezTo>
                    <a:pt x="20595" y="4196"/>
                    <a:pt x="19510" y="1798"/>
                    <a:pt x="17579" y="684"/>
                  </a:cubicBezTo>
                  <a:cubicBezTo>
                    <a:pt x="16790" y="227"/>
                    <a:pt x="15885" y="1"/>
                    <a:pt x="14904" y="1"/>
                  </a:cubicBezTo>
                  <a:close/>
                </a:path>
              </a:pathLst>
            </a:custGeom>
            <a:solidFill>
              <a:srgbClr val="FFE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07;p52">
              <a:extLst>
                <a:ext uri="{FF2B5EF4-FFF2-40B4-BE49-F238E27FC236}">
                  <a16:creationId xmlns:a16="http://schemas.microsoft.com/office/drawing/2014/main" id="{2E020FA6-789E-E840-BF6B-63AD113610EF}"/>
                </a:ext>
              </a:extLst>
            </p:cNvPr>
            <p:cNvSpPr/>
            <p:nvPr/>
          </p:nvSpPr>
          <p:spPr>
            <a:xfrm>
              <a:off x="1521650" y="1463550"/>
              <a:ext cx="255200" cy="148225"/>
            </a:xfrm>
            <a:custGeom>
              <a:avLst/>
              <a:gdLst/>
              <a:ahLst/>
              <a:cxnLst/>
              <a:rect l="l" t="t" r="r" b="b"/>
              <a:pathLst>
                <a:path w="10208" h="5929" extrusionOk="0">
                  <a:moveTo>
                    <a:pt x="0" y="1"/>
                  </a:moveTo>
                  <a:cubicBezTo>
                    <a:pt x="1568" y="5644"/>
                    <a:pt x="8570" y="5928"/>
                    <a:pt x="9965" y="5928"/>
                  </a:cubicBezTo>
                  <a:cubicBezTo>
                    <a:pt x="10121" y="5928"/>
                    <a:pt x="10207" y="5925"/>
                    <a:pt x="10207" y="5925"/>
                  </a:cubicBezTo>
                  <a:lnTo>
                    <a:pt x="9883" y="4673"/>
                  </a:lnTo>
                  <a:cubicBezTo>
                    <a:pt x="4110" y="3475"/>
                    <a:pt x="1873" y="359"/>
                    <a:pt x="1873" y="3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08;p52">
              <a:extLst>
                <a:ext uri="{FF2B5EF4-FFF2-40B4-BE49-F238E27FC236}">
                  <a16:creationId xmlns:a16="http://schemas.microsoft.com/office/drawing/2014/main" id="{718B951E-910B-5049-B5AC-3E5A1DE0B14E}"/>
                </a:ext>
              </a:extLst>
            </p:cNvPr>
            <p:cNvSpPr/>
            <p:nvPr/>
          </p:nvSpPr>
          <p:spPr>
            <a:xfrm>
              <a:off x="1884925" y="255950"/>
              <a:ext cx="1224250" cy="2940150"/>
            </a:xfrm>
            <a:custGeom>
              <a:avLst/>
              <a:gdLst/>
              <a:ahLst/>
              <a:cxnLst/>
              <a:rect l="l" t="t" r="r" b="b"/>
              <a:pathLst>
                <a:path w="48970" h="117606" extrusionOk="0">
                  <a:moveTo>
                    <a:pt x="48969" y="0"/>
                  </a:moveTo>
                  <a:lnTo>
                    <a:pt x="0" y="27952"/>
                  </a:lnTo>
                  <a:lnTo>
                    <a:pt x="0" y="117606"/>
                  </a:lnTo>
                  <a:lnTo>
                    <a:pt x="48969" y="89654"/>
                  </a:lnTo>
                  <a:lnTo>
                    <a:pt x="48969" y="0"/>
                  </a:lnTo>
                  <a:close/>
                </a:path>
              </a:pathLst>
            </a:custGeom>
            <a:solidFill>
              <a:srgbClr val="3E2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09;p52">
              <a:extLst>
                <a:ext uri="{FF2B5EF4-FFF2-40B4-BE49-F238E27FC236}">
                  <a16:creationId xmlns:a16="http://schemas.microsoft.com/office/drawing/2014/main" id="{7EFEBF45-227F-1440-BA70-EE37CF8DB6CF}"/>
                </a:ext>
              </a:extLst>
            </p:cNvPr>
            <p:cNvSpPr/>
            <p:nvPr/>
          </p:nvSpPr>
          <p:spPr>
            <a:xfrm>
              <a:off x="1858050" y="240025"/>
              <a:ext cx="1251125" cy="714725"/>
            </a:xfrm>
            <a:custGeom>
              <a:avLst/>
              <a:gdLst/>
              <a:ahLst/>
              <a:cxnLst/>
              <a:rect l="l" t="t" r="r" b="b"/>
              <a:pathLst>
                <a:path w="50045" h="28589" extrusionOk="0">
                  <a:moveTo>
                    <a:pt x="48970" y="1"/>
                  </a:moveTo>
                  <a:lnTo>
                    <a:pt x="1" y="27953"/>
                  </a:lnTo>
                  <a:lnTo>
                    <a:pt x="1075" y="28589"/>
                  </a:lnTo>
                  <a:lnTo>
                    <a:pt x="50044" y="637"/>
                  </a:lnTo>
                  <a:lnTo>
                    <a:pt x="48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0;p52">
              <a:extLst>
                <a:ext uri="{FF2B5EF4-FFF2-40B4-BE49-F238E27FC236}">
                  <a16:creationId xmlns:a16="http://schemas.microsoft.com/office/drawing/2014/main" id="{ABE68736-A072-8F40-A613-214A4A113402}"/>
                </a:ext>
              </a:extLst>
            </p:cNvPr>
            <p:cNvSpPr/>
            <p:nvPr/>
          </p:nvSpPr>
          <p:spPr>
            <a:xfrm>
              <a:off x="1873975" y="304775"/>
              <a:ext cx="1386650" cy="780175"/>
            </a:xfrm>
            <a:custGeom>
              <a:avLst/>
              <a:gdLst/>
              <a:ahLst/>
              <a:cxnLst/>
              <a:rect l="l" t="t" r="r" b="b"/>
              <a:pathLst>
                <a:path w="55466" h="31207" extrusionOk="0">
                  <a:moveTo>
                    <a:pt x="48516" y="1"/>
                  </a:moveTo>
                  <a:lnTo>
                    <a:pt x="1700" y="26426"/>
                  </a:lnTo>
                  <a:cubicBezTo>
                    <a:pt x="0" y="30993"/>
                    <a:pt x="6045" y="31206"/>
                    <a:pt x="7188" y="31206"/>
                  </a:cubicBezTo>
                  <a:cubicBezTo>
                    <a:pt x="7306" y="31206"/>
                    <a:pt x="7372" y="31204"/>
                    <a:pt x="7372" y="31204"/>
                  </a:cubicBezTo>
                  <a:lnTo>
                    <a:pt x="55466" y="3941"/>
                  </a:lnTo>
                  <a:cubicBezTo>
                    <a:pt x="48302" y="3082"/>
                    <a:pt x="48516" y="1"/>
                    <a:pt x="4851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1;p52">
              <a:extLst>
                <a:ext uri="{FF2B5EF4-FFF2-40B4-BE49-F238E27FC236}">
                  <a16:creationId xmlns:a16="http://schemas.microsoft.com/office/drawing/2014/main" id="{D0098E3B-A624-7247-A999-C80D0390A130}"/>
                </a:ext>
              </a:extLst>
            </p:cNvPr>
            <p:cNvSpPr/>
            <p:nvPr/>
          </p:nvSpPr>
          <p:spPr>
            <a:xfrm>
              <a:off x="1858050" y="938850"/>
              <a:ext cx="222775" cy="2371000"/>
            </a:xfrm>
            <a:custGeom>
              <a:avLst/>
              <a:gdLst/>
              <a:ahLst/>
              <a:cxnLst/>
              <a:rect l="l" t="t" r="r" b="b"/>
              <a:pathLst>
                <a:path w="8911" h="94840" extrusionOk="0">
                  <a:moveTo>
                    <a:pt x="1" y="0"/>
                  </a:moveTo>
                  <a:lnTo>
                    <a:pt x="1" y="89654"/>
                  </a:lnTo>
                  <a:cubicBezTo>
                    <a:pt x="1477" y="94450"/>
                    <a:pt x="6728" y="94840"/>
                    <a:pt x="8397" y="94840"/>
                  </a:cubicBezTo>
                  <a:cubicBezTo>
                    <a:pt x="8722" y="94840"/>
                    <a:pt x="8911" y="94825"/>
                    <a:pt x="8911" y="94825"/>
                  </a:cubicBezTo>
                  <a:lnTo>
                    <a:pt x="8911" y="5172"/>
                  </a:lnTo>
                  <a:cubicBezTo>
                    <a:pt x="8911" y="5172"/>
                    <a:pt x="1884" y="437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2;p52">
              <a:extLst>
                <a:ext uri="{FF2B5EF4-FFF2-40B4-BE49-F238E27FC236}">
                  <a16:creationId xmlns:a16="http://schemas.microsoft.com/office/drawing/2014/main" id="{EB87ED5A-DCC7-B144-A93D-00C41EAE9B19}"/>
                </a:ext>
              </a:extLst>
            </p:cNvPr>
            <p:cNvSpPr/>
            <p:nvPr/>
          </p:nvSpPr>
          <p:spPr>
            <a:xfrm>
              <a:off x="2080800" y="369325"/>
              <a:ext cx="1224250" cy="2940175"/>
            </a:xfrm>
            <a:custGeom>
              <a:avLst/>
              <a:gdLst/>
              <a:ahLst/>
              <a:cxnLst/>
              <a:rect l="l" t="t" r="r" b="b"/>
              <a:pathLst>
                <a:path w="48970" h="117607" extrusionOk="0">
                  <a:moveTo>
                    <a:pt x="48970" y="1"/>
                  </a:moveTo>
                  <a:lnTo>
                    <a:pt x="1" y="27952"/>
                  </a:lnTo>
                  <a:lnTo>
                    <a:pt x="1" y="117606"/>
                  </a:lnTo>
                  <a:lnTo>
                    <a:pt x="48970" y="89655"/>
                  </a:lnTo>
                  <a:lnTo>
                    <a:pt x="48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3;p52">
              <a:extLst>
                <a:ext uri="{FF2B5EF4-FFF2-40B4-BE49-F238E27FC236}">
                  <a16:creationId xmlns:a16="http://schemas.microsoft.com/office/drawing/2014/main" id="{F2B90165-8FE6-CF44-8F9E-CB1FE939F8DE}"/>
                </a:ext>
              </a:extLst>
            </p:cNvPr>
            <p:cNvSpPr/>
            <p:nvPr/>
          </p:nvSpPr>
          <p:spPr>
            <a:xfrm>
              <a:off x="2173675" y="2402900"/>
              <a:ext cx="1038500" cy="684700"/>
            </a:xfrm>
            <a:custGeom>
              <a:avLst/>
              <a:gdLst/>
              <a:ahLst/>
              <a:cxnLst/>
              <a:rect l="l" t="t" r="r" b="b"/>
              <a:pathLst>
                <a:path w="41540" h="27388" extrusionOk="0">
                  <a:moveTo>
                    <a:pt x="40200" y="1"/>
                  </a:moveTo>
                  <a:cubicBezTo>
                    <a:pt x="39977" y="1"/>
                    <a:pt x="39748" y="57"/>
                    <a:pt x="39533" y="182"/>
                  </a:cubicBezTo>
                  <a:lnTo>
                    <a:pt x="669" y="22299"/>
                  </a:lnTo>
                  <a:cubicBezTo>
                    <a:pt x="255" y="22538"/>
                    <a:pt x="0" y="22981"/>
                    <a:pt x="0" y="23459"/>
                  </a:cubicBezTo>
                  <a:lnTo>
                    <a:pt x="0" y="26047"/>
                  </a:lnTo>
                  <a:cubicBezTo>
                    <a:pt x="0" y="26828"/>
                    <a:pt x="641" y="27388"/>
                    <a:pt x="1341" y="27388"/>
                  </a:cubicBezTo>
                  <a:cubicBezTo>
                    <a:pt x="1564" y="27388"/>
                    <a:pt x="1793" y="27331"/>
                    <a:pt x="2008" y="27206"/>
                  </a:cubicBezTo>
                  <a:lnTo>
                    <a:pt x="40871" y="5089"/>
                  </a:lnTo>
                  <a:cubicBezTo>
                    <a:pt x="41285" y="4850"/>
                    <a:pt x="41540" y="4408"/>
                    <a:pt x="41540" y="3930"/>
                  </a:cubicBezTo>
                  <a:lnTo>
                    <a:pt x="41540" y="1341"/>
                  </a:lnTo>
                  <a:cubicBezTo>
                    <a:pt x="41540" y="559"/>
                    <a:pt x="40899" y="1"/>
                    <a:pt x="40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14;p52">
              <a:extLst>
                <a:ext uri="{FF2B5EF4-FFF2-40B4-BE49-F238E27FC236}">
                  <a16:creationId xmlns:a16="http://schemas.microsoft.com/office/drawing/2014/main" id="{DE5AD8A0-A180-A44C-83BD-B84CEBCC792F}"/>
                </a:ext>
              </a:extLst>
            </p:cNvPr>
            <p:cNvSpPr/>
            <p:nvPr/>
          </p:nvSpPr>
          <p:spPr>
            <a:xfrm>
              <a:off x="2053950" y="353425"/>
              <a:ext cx="1251100" cy="714725"/>
            </a:xfrm>
            <a:custGeom>
              <a:avLst/>
              <a:gdLst/>
              <a:ahLst/>
              <a:cxnLst/>
              <a:rect l="l" t="t" r="r" b="b"/>
              <a:pathLst>
                <a:path w="50044" h="28589" extrusionOk="0">
                  <a:moveTo>
                    <a:pt x="48969" y="0"/>
                  </a:moveTo>
                  <a:lnTo>
                    <a:pt x="0" y="27953"/>
                  </a:lnTo>
                  <a:lnTo>
                    <a:pt x="1075" y="28588"/>
                  </a:lnTo>
                  <a:lnTo>
                    <a:pt x="50044" y="637"/>
                  </a:lnTo>
                  <a:lnTo>
                    <a:pt x="489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15;p52">
              <a:extLst>
                <a:ext uri="{FF2B5EF4-FFF2-40B4-BE49-F238E27FC236}">
                  <a16:creationId xmlns:a16="http://schemas.microsoft.com/office/drawing/2014/main" id="{1EE3B3CE-87E1-9A4F-B35B-A407C117224A}"/>
                </a:ext>
              </a:extLst>
            </p:cNvPr>
            <p:cNvSpPr/>
            <p:nvPr/>
          </p:nvSpPr>
          <p:spPr>
            <a:xfrm>
              <a:off x="1858050" y="938825"/>
              <a:ext cx="222775" cy="129400"/>
            </a:xfrm>
            <a:custGeom>
              <a:avLst/>
              <a:gdLst/>
              <a:ahLst/>
              <a:cxnLst/>
              <a:rect l="l" t="t" r="r" b="b"/>
              <a:pathLst>
                <a:path w="8911" h="5176" extrusionOk="0">
                  <a:moveTo>
                    <a:pt x="1" y="0"/>
                  </a:moveTo>
                  <a:lnTo>
                    <a:pt x="1" y="0"/>
                  </a:lnTo>
                  <a:cubicBezTo>
                    <a:pt x="1369" y="4927"/>
                    <a:pt x="7481" y="5175"/>
                    <a:pt x="8699" y="5175"/>
                  </a:cubicBezTo>
                  <a:cubicBezTo>
                    <a:pt x="8836" y="5175"/>
                    <a:pt x="8911" y="5172"/>
                    <a:pt x="8911" y="5172"/>
                  </a:cubicBezTo>
                  <a:lnTo>
                    <a:pt x="8628" y="4080"/>
                  </a:lnTo>
                  <a:cubicBezTo>
                    <a:pt x="3589" y="3033"/>
                    <a:pt x="1636" y="313"/>
                    <a:pt x="1636" y="3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16;p52">
              <a:extLst>
                <a:ext uri="{FF2B5EF4-FFF2-40B4-BE49-F238E27FC236}">
                  <a16:creationId xmlns:a16="http://schemas.microsoft.com/office/drawing/2014/main" id="{31982111-967D-884D-A617-127B834C6DAC}"/>
                </a:ext>
              </a:extLst>
            </p:cNvPr>
            <p:cNvSpPr/>
            <p:nvPr/>
          </p:nvSpPr>
          <p:spPr>
            <a:xfrm>
              <a:off x="2282150" y="838675"/>
              <a:ext cx="1159925" cy="2466625"/>
            </a:xfrm>
            <a:custGeom>
              <a:avLst/>
              <a:gdLst/>
              <a:ahLst/>
              <a:cxnLst/>
              <a:rect l="l" t="t" r="r" b="b"/>
              <a:pathLst>
                <a:path w="46397" h="98665" extrusionOk="0">
                  <a:moveTo>
                    <a:pt x="46397" y="0"/>
                  </a:moveTo>
                  <a:lnTo>
                    <a:pt x="0" y="26787"/>
                  </a:lnTo>
                  <a:lnTo>
                    <a:pt x="0" y="98664"/>
                  </a:lnTo>
                  <a:lnTo>
                    <a:pt x="46397" y="71876"/>
                  </a:lnTo>
                  <a:lnTo>
                    <a:pt x="46397" y="0"/>
                  </a:lnTo>
                  <a:close/>
                </a:path>
              </a:pathLst>
            </a:custGeom>
            <a:solidFill>
              <a:srgbClr val="F08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17;p52">
              <a:extLst>
                <a:ext uri="{FF2B5EF4-FFF2-40B4-BE49-F238E27FC236}">
                  <a16:creationId xmlns:a16="http://schemas.microsoft.com/office/drawing/2014/main" id="{2CA56AD1-902A-8048-82BB-647569C01DF0}"/>
                </a:ext>
              </a:extLst>
            </p:cNvPr>
            <p:cNvSpPr/>
            <p:nvPr/>
          </p:nvSpPr>
          <p:spPr>
            <a:xfrm>
              <a:off x="2245300" y="816850"/>
              <a:ext cx="1196775" cy="691500"/>
            </a:xfrm>
            <a:custGeom>
              <a:avLst/>
              <a:gdLst/>
              <a:ahLst/>
              <a:cxnLst/>
              <a:rect l="l" t="t" r="r" b="b"/>
              <a:pathLst>
                <a:path w="47871" h="27660" extrusionOk="0">
                  <a:moveTo>
                    <a:pt x="46397" y="1"/>
                  </a:moveTo>
                  <a:lnTo>
                    <a:pt x="0" y="26788"/>
                  </a:lnTo>
                  <a:lnTo>
                    <a:pt x="1474" y="27660"/>
                  </a:lnTo>
                  <a:lnTo>
                    <a:pt x="47871" y="873"/>
                  </a:lnTo>
                  <a:lnTo>
                    <a:pt x="463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18;p52">
              <a:extLst>
                <a:ext uri="{FF2B5EF4-FFF2-40B4-BE49-F238E27FC236}">
                  <a16:creationId xmlns:a16="http://schemas.microsoft.com/office/drawing/2014/main" id="{F2873B47-CACE-124E-9CEE-A2140C937F39}"/>
                </a:ext>
              </a:extLst>
            </p:cNvPr>
            <p:cNvSpPr/>
            <p:nvPr/>
          </p:nvSpPr>
          <p:spPr>
            <a:xfrm>
              <a:off x="2267125" y="905675"/>
              <a:ext cx="1382725" cy="781225"/>
            </a:xfrm>
            <a:custGeom>
              <a:avLst/>
              <a:gdLst/>
              <a:ahLst/>
              <a:cxnLst/>
              <a:rect l="l" t="t" r="r" b="b"/>
              <a:pathLst>
                <a:path w="55309" h="31249" extrusionOk="0">
                  <a:moveTo>
                    <a:pt x="45776" y="0"/>
                  </a:moveTo>
                  <a:lnTo>
                    <a:pt x="2331" y="24693"/>
                  </a:lnTo>
                  <a:cubicBezTo>
                    <a:pt x="1" y="30956"/>
                    <a:pt x="8284" y="31249"/>
                    <a:pt x="9856" y="31249"/>
                  </a:cubicBezTo>
                  <a:cubicBezTo>
                    <a:pt x="10019" y="31249"/>
                    <a:pt x="10110" y="31246"/>
                    <a:pt x="10110" y="31246"/>
                  </a:cubicBezTo>
                  <a:lnTo>
                    <a:pt x="55308" y="5405"/>
                  </a:lnTo>
                  <a:cubicBezTo>
                    <a:pt x="45482" y="4225"/>
                    <a:pt x="45776" y="0"/>
                    <a:pt x="4577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19;p52">
              <a:extLst>
                <a:ext uri="{FF2B5EF4-FFF2-40B4-BE49-F238E27FC236}">
                  <a16:creationId xmlns:a16="http://schemas.microsoft.com/office/drawing/2014/main" id="{DFD5E388-183F-974C-AF2E-97B52641516A}"/>
                </a:ext>
              </a:extLst>
            </p:cNvPr>
            <p:cNvSpPr/>
            <p:nvPr/>
          </p:nvSpPr>
          <p:spPr>
            <a:xfrm>
              <a:off x="2245300" y="1486525"/>
              <a:ext cx="305500" cy="1974775"/>
            </a:xfrm>
            <a:custGeom>
              <a:avLst/>
              <a:gdLst/>
              <a:ahLst/>
              <a:cxnLst/>
              <a:rect l="l" t="t" r="r" b="b"/>
              <a:pathLst>
                <a:path w="12220" h="78991" extrusionOk="0">
                  <a:moveTo>
                    <a:pt x="0" y="1"/>
                  </a:moveTo>
                  <a:lnTo>
                    <a:pt x="0" y="71878"/>
                  </a:lnTo>
                  <a:cubicBezTo>
                    <a:pt x="2025" y="78455"/>
                    <a:pt x="9226" y="78990"/>
                    <a:pt x="11515" y="78990"/>
                  </a:cubicBezTo>
                  <a:cubicBezTo>
                    <a:pt x="11960" y="78990"/>
                    <a:pt x="12220" y="78970"/>
                    <a:pt x="12220" y="78970"/>
                  </a:cubicBezTo>
                  <a:lnTo>
                    <a:pt x="12220" y="7094"/>
                  </a:lnTo>
                  <a:cubicBezTo>
                    <a:pt x="12220" y="7094"/>
                    <a:pt x="2583" y="6006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0;p52">
              <a:extLst>
                <a:ext uri="{FF2B5EF4-FFF2-40B4-BE49-F238E27FC236}">
                  <a16:creationId xmlns:a16="http://schemas.microsoft.com/office/drawing/2014/main" id="{925C1C69-DD43-5743-9806-F7DB4502782E}"/>
                </a:ext>
              </a:extLst>
            </p:cNvPr>
            <p:cNvSpPr/>
            <p:nvPr/>
          </p:nvSpPr>
          <p:spPr>
            <a:xfrm>
              <a:off x="2550775" y="994200"/>
              <a:ext cx="1159975" cy="2466600"/>
            </a:xfrm>
            <a:custGeom>
              <a:avLst/>
              <a:gdLst/>
              <a:ahLst/>
              <a:cxnLst/>
              <a:rect l="l" t="t" r="r" b="b"/>
              <a:pathLst>
                <a:path w="46399" h="98664" extrusionOk="0">
                  <a:moveTo>
                    <a:pt x="46399" y="0"/>
                  </a:moveTo>
                  <a:lnTo>
                    <a:pt x="1" y="26787"/>
                  </a:lnTo>
                  <a:lnTo>
                    <a:pt x="1" y="98663"/>
                  </a:lnTo>
                  <a:lnTo>
                    <a:pt x="46399" y="71876"/>
                  </a:lnTo>
                  <a:lnTo>
                    <a:pt x="463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1;p52">
              <a:extLst>
                <a:ext uri="{FF2B5EF4-FFF2-40B4-BE49-F238E27FC236}">
                  <a16:creationId xmlns:a16="http://schemas.microsoft.com/office/drawing/2014/main" id="{95620C2F-0ED9-DA4A-9264-678AE15EE62B}"/>
                </a:ext>
              </a:extLst>
            </p:cNvPr>
            <p:cNvSpPr/>
            <p:nvPr/>
          </p:nvSpPr>
          <p:spPr>
            <a:xfrm>
              <a:off x="2678125" y="2506150"/>
              <a:ext cx="905275" cy="650325"/>
            </a:xfrm>
            <a:custGeom>
              <a:avLst/>
              <a:gdLst/>
              <a:ahLst/>
              <a:cxnLst/>
              <a:rect l="l" t="t" r="r" b="b"/>
              <a:pathLst>
                <a:path w="36211" h="26013" extrusionOk="0">
                  <a:moveTo>
                    <a:pt x="34372" y="0"/>
                  </a:moveTo>
                  <a:cubicBezTo>
                    <a:pt x="34066" y="0"/>
                    <a:pt x="33753" y="78"/>
                    <a:pt x="33457" y="249"/>
                  </a:cubicBezTo>
                  <a:lnTo>
                    <a:pt x="919" y="19035"/>
                  </a:lnTo>
                  <a:cubicBezTo>
                    <a:pt x="351" y="19363"/>
                    <a:pt x="1" y="19968"/>
                    <a:pt x="1" y="20624"/>
                  </a:cubicBezTo>
                  <a:lnTo>
                    <a:pt x="1" y="24174"/>
                  </a:lnTo>
                  <a:cubicBezTo>
                    <a:pt x="1" y="25246"/>
                    <a:pt x="881" y="26013"/>
                    <a:pt x="1839" y="26013"/>
                  </a:cubicBezTo>
                  <a:cubicBezTo>
                    <a:pt x="2145" y="26013"/>
                    <a:pt x="2459" y="25935"/>
                    <a:pt x="2754" y="25764"/>
                  </a:cubicBezTo>
                  <a:lnTo>
                    <a:pt x="35293" y="6979"/>
                  </a:lnTo>
                  <a:cubicBezTo>
                    <a:pt x="35860" y="6650"/>
                    <a:pt x="36210" y="6044"/>
                    <a:pt x="36210" y="5389"/>
                  </a:cubicBezTo>
                  <a:lnTo>
                    <a:pt x="36210" y="1839"/>
                  </a:lnTo>
                  <a:cubicBezTo>
                    <a:pt x="36210" y="767"/>
                    <a:pt x="35331" y="0"/>
                    <a:pt x="34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2;p52">
              <a:extLst>
                <a:ext uri="{FF2B5EF4-FFF2-40B4-BE49-F238E27FC236}">
                  <a16:creationId xmlns:a16="http://schemas.microsoft.com/office/drawing/2014/main" id="{DEE77E9B-A480-AF41-9589-C4178CD946E7}"/>
                </a:ext>
              </a:extLst>
            </p:cNvPr>
            <p:cNvSpPr/>
            <p:nvPr/>
          </p:nvSpPr>
          <p:spPr>
            <a:xfrm>
              <a:off x="2513950" y="972400"/>
              <a:ext cx="1196800" cy="691475"/>
            </a:xfrm>
            <a:custGeom>
              <a:avLst/>
              <a:gdLst/>
              <a:ahLst/>
              <a:cxnLst/>
              <a:rect l="l" t="t" r="r" b="b"/>
              <a:pathLst>
                <a:path w="47872" h="27659" extrusionOk="0">
                  <a:moveTo>
                    <a:pt x="46398" y="0"/>
                  </a:moveTo>
                  <a:lnTo>
                    <a:pt x="1" y="26787"/>
                  </a:lnTo>
                  <a:lnTo>
                    <a:pt x="1474" y="27659"/>
                  </a:lnTo>
                  <a:lnTo>
                    <a:pt x="47872" y="872"/>
                  </a:lnTo>
                  <a:lnTo>
                    <a:pt x="463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23;p52">
              <a:extLst>
                <a:ext uri="{FF2B5EF4-FFF2-40B4-BE49-F238E27FC236}">
                  <a16:creationId xmlns:a16="http://schemas.microsoft.com/office/drawing/2014/main" id="{044196B4-D3E6-9245-9CD1-B54916CE3D9E}"/>
                </a:ext>
              </a:extLst>
            </p:cNvPr>
            <p:cNvSpPr/>
            <p:nvPr/>
          </p:nvSpPr>
          <p:spPr>
            <a:xfrm>
              <a:off x="2859650" y="1774775"/>
              <a:ext cx="616400" cy="795775"/>
            </a:xfrm>
            <a:custGeom>
              <a:avLst/>
              <a:gdLst/>
              <a:ahLst/>
              <a:cxnLst/>
              <a:rect l="l" t="t" r="r" b="b"/>
              <a:pathLst>
                <a:path w="24656" h="31831" extrusionOk="0">
                  <a:moveTo>
                    <a:pt x="17841" y="0"/>
                  </a:moveTo>
                  <a:cubicBezTo>
                    <a:pt x="16145" y="0"/>
                    <a:pt x="14260" y="565"/>
                    <a:pt x="12328" y="1680"/>
                  </a:cubicBezTo>
                  <a:cubicBezTo>
                    <a:pt x="9058" y="3568"/>
                    <a:pt x="5922" y="6878"/>
                    <a:pt x="3610" y="10883"/>
                  </a:cubicBezTo>
                  <a:cubicBezTo>
                    <a:pt x="1298" y="14887"/>
                    <a:pt x="0" y="19258"/>
                    <a:pt x="0" y="23034"/>
                  </a:cubicBezTo>
                  <a:cubicBezTo>
                    <a:pt x="0" y="26808"/>
                    <a:pt x="1298" y="29680"/>
                    <a:pt x="3610" y="31015"/>
                  </a:cubicBezTo>
                  <a:cubicBezTo>
                    <a:pt x="4556" y="31560"/>
                    <a:pt x="5639" y="31831"/>
                    <a:pt x="6813" y="31831"/>
                  </a:cubicBezTo>
                  <a:cubicBezTo>
                    <a:pt x="8510" y="31831"/>
                    <a:pt x="10395" y="31266"/>
                    <a:pt x="12328" y="30150"/>
                  </a:cubicBezTo>
                  <a:cubicBezTo>
                    <a:pt x="15597" y="28264"/>
                    <a:pt x="18733" y="24953"/>
                    <a:pt x="21045" y="20949"/>
                  </a:cubicBezTo>
                  <a:cubicBezTo>
                    <a:pt x="23357" y="16944"/>
                    <a:pt x="24655" y="12573"/>
                    <a:pt x="24655" y="8798"/>
                  </a:cubicBezTo>
                  <a:cubicBezTo>
                    <a:pt x="24655" y="5022"/>
                    <a:pt x="23357" y="2152"/>
                    <a:pt x="21045" y="817"/>
                  </a:cubicBezTo>
                  <a:cubicBezTo>
                    <a:pt x="20099" y="271"/>
                    <a:pt x="19016" y="0"/>
                    <a:pt x="17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24;p52">
              <a:extLst>
                <a:ext uri="{FF2B5EF4-FFF2-40B4-BE49-F238E27FC236}">
                  <a16:creationId xmlns:a16="http://schemas.microsoft.com/office/drawing/2014/main" id="{72FF70B3-5C2B-3E4D-AA00-7BE15598B8D5}"/>
                </a:ext>
              </a:extLst>
            </p:cNvPr>
            <p:cNvSpPr/>
            <p:nvPr/>
          </p:nvSpPr>
          <p:spPr>
            <a:xfrm>
              <a:off x="2245300" y="1486525"/>
              <a:ext cx="305500" cy="177475"/>
            </a:xfrm>
            <a:custGeom>
              <a:avLst/>
              <a:gdLst/>
              <a:ahLst/>
              <a:cxnLst/>
              <a:rect l="l" t="t" r="r" b="b"/>
              <a:pathLst>
                <a:path w="12220" h="7099" extrusionOk="0">
                  <a:moveTo>
                    <a:pt x="0" y="1"/>
                  </a:moveTo>
                  <a:lnTo>
                    <a:pt x="0" y="1"/>
                  </a:lnTo>
                  <a:cubicBezTo>
                    <a:pt x="1877" y="6758"/>
                    <a:pt x="10261" y="7098"/>
                    <a:pt x="11930" y="7098"/>
                  </a:cubicBezTo>
                  <a:cubicBezTo>
                    <a:pt x="12117" y="7098"/>
                    <a:pt x="12220" y="7094"/>
                    <a:pt x="12220" y="7094"/>
                  </a:cubicBezTo>
                  <a:lnTo>
                    <a:pt x="11833" y="5595"/>
                  </a:lnTo>
                  <a:cubicBezTo>
                    <a:pt x="4921" y="4160"/>
                    <a:pt x="2243" y="430"/>
                    <a:pt x="2243" y="4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5;p52">
              <a:extLst>
                <a:ext uri="{FF2B5EF4-FFF2-40B4-BE49-F238E27FC236}">
                  <a16:creationId xmlns:a16="http://schemas.microsoft.com/office/drawing/2014/main" id="{2856470D-4D65-044B-A366-60853D14FB65}"/>
                </a:ext>
              </a:extLst>
            </p:cNvPr>
            <p:cNvSpPr/>
            <p:nvPr/>
          </p:nvSpPr>
          <p:spPr>
            <a:xfrm>
              <a:off x="2616475" y="1352500"/>
              <a:ext cx="385775" cy="714975"/>
            </a:xfrm>
            <a:custGeom>
              <a:avLst/>
              <a:gdLst/>
              <a:ahLst/>
              <a:cxnLst/>
              <a:rect l="l" t="t" r="r" b="b"/>
              <a:pathLst>
                <a:path w="15431" h="28599" extrusionOk="0">
                  <a:moveTo>
                    <a:pt x="9740" y="1"/>
                  </a:moveTo>
                  <a:cubicBezTo>
                    <a:pt x="8564" y="1"/>
                    <a:pt x="7716" y="167"/>
                    <a:pt x="7716" y="167"/>
                  </a:cubicBezTo>
                  <a:lnTo>
                    <a:pt x="0" y="5171"/>
                  </a:lnTo>
                  <a:cubicBezTo>
                    <a:pt x="5386" y="5237"/>
                    <a:pt x="6405" y="7406"/>
                    <a:pt x="6405" y="7406"/>
                  </a:cubicBezTo>
                  <a:lnTo>
                    <a:pt x="6405" y="28598"/>
                  </a:lnTo>
                  <a:lnTo>
                    <a:pt x="11208" y="18781"/>
                  </a:lnTo>
                  <a:lnTo>
                    <a:pt x="15431" y="22866"/>
                  </a:lnTo>
                  <a:lnTo>
                    <a:pt x="15431" y="2194"/>
                  </a:lnTo>
                  <a:cubicBezTo>
                    <a:pt x="13952" y="368"/>
                    <a:pt x="11486" y="1"/>
                    <a:pt x="97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6;p52">
              <a:extLst>
                <a:ext uri="{FF2B5EF4-FFF2-40B4-BE49-F238E27FC236}">
                  <a16:creationId xmlns:a16="http://schemas.microsoft.com/office/drawing/2014/main" id="{A17D5DCB-06FB-3E43-8060-A0FD1EB95A8A}"/>
                </a:ext>
              </a:extLst>
            </p:cNvPr>
            <p:cNvSpPr/>
            <p:nvPr/>
          </p:nvSpPr>
          <p:spPr>
            <a:xfrm>
              <a:off x="2616475" y="1352500"/>
              <a:ext cx="385775" cy="185175"/>
            </a:xfrm>
            <a:custGeom>
              <a:avLst/>
              <a:gdLst/>
              <a:ahLst/>
              <a:cxnLst/>
              <a:rect l="l" t="t" r="r" b="b"/>
              <a:pathLst>
                <a:path w="15431" h="7407" extrusionOk="0">
                  <a:moveTo>
                    <a:pt x="9740" y="1"/>
                  </a:moveTo>
                  <a:cubicBezTo>
                    <a:pt x="8564" y="1"/>
                    <a:pt x="7716" y="167"/>
                    <a:pt x="7716" y="167"/>
                  </a:cubicBezTo>
                  <a:lnTo>
                    <a:pt x="0" y="5171"/>
                  </a:lnTo>
                  <a:cubicBezTo>
                    <a:pt x="5386" y="5237"/>
                    <a:pt x="6405" y="7406"/>
                    <a:pt x="6405" y="7406"/>
                  </a:cubicBezTo>
                  <a:lnTo>
                    <a:pt x="15431" y="2194"/>
                  </a:lnTo>
                  <a:cubicBezTo>
                    <a:pt x="13952" y="368"/>
                    <a:pt x="11485" y="1"/>
                    <a:pt x="9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27;p52">
              <a:extLst>
                <a:ext uri="{FF2B5EF4-FFF2-40B4-BE49-F238E27FC236}">
                  <a16:creationId xmlns:a16="http://schemas.microsoft.com/office/drawing/2014/main" id="{D5CA693A-28F6-B640-A37C-4710F4B08FC5}"/>
                </a:ext>
              </a:extLst>
            </p:cNvPr>
            <p:cNvSpPr/>
            <p:nvPr/>
          </p:nvSpPr>
          <p:spPr>
            <a:xfrm>
              <a:off x="2476775" y="4676025"/>
              <a:ext cx="405050" cy="270125"/>
            </a:xfrm>
            <a:custGeom>
              <a:avLst/>
              <a:gdLst/>
              <a:ahLst/>
              <a:cxnLst/>
              <a:rect l="l" t="t" r="r" b="b"/>
              <a:pathLst>
                <a:path w="16202" h="10805" extrusionOk="0">
                  <a:moveTo>
                    <a:pt x="12067" y="1"/>
                  </a:moveTo>
                  <a:lnTo>
                    <a:pt x="0" y="6606"/>
                  </a:lnTo>
                  <a:cubicBezTo>
                    <a:pt x="0" y="6606"/>
                    <a:pt x="1075" y="10416"/>
                    <a:pt x="7283" y="10804"/>
                  </a:cubicBezTo>
                  <a:lnTo>
                    <a:pt x="16202" y="5402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8;p52">
              <a:extLst>
                <a:ext uri="{FF2B5EF4-FFF2-40B4-BE49-F238E27FC236}">
                  <a16:creationId xmlns:a16="http://schemas.microsoft.com/office/drawing/2014/main" id="{3BCE3C30-66CC-9B4E-B406-BD56496347C9}"/>
                </a:ext>
              </a:extLst>
            </p:cNvPr>
            <p:cNvSpPr/>
            <p:nvPr/>
          </p:nvSpPr>
          <p:spPr>
            <a:xfrm>
              <a:off x="2476775" y="4654525"/>
              <a:ext cx="405025" cy="270150"/>
            </a:xfrm>
            <a:custGeom>
              <a:avLst/>
              <a:gdLst/>
              <a:ahLst/>
              <a:cxnLst/>
              <a:rect l="l" t="t" r="r" b="b"/>
              <a:pathLst>
                <a:path w="16201" h="10806" extrusionOk="0">
                  <a:moveTo>
                    <a:pt x="12065" y="1"/>
                  </a:moveTo>
                  <a:lnTo>
                    <a:pt x="0" y="6607"/>
                  </a:lnTo>
                  <a:cubicBezTo>
                    <a:pt x="0" y="6607"/>
                    <a:pt x="1075" y="10417"/>
                    <a:pt x="7283" y="10805"/>
                  </a:cubicBezTo>
                  <a:lnTo>
                    <a:pt x="16201" y="5402"/>
                  </a:lnTo>
                  <a:lnTo>
                    <a:pt x="120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29;p52">
              <a:extLst>
                <a:ext uri="{FF2B5EF4-FFF2-40B4-BE49-F238E27FC236}">
                  <a16:creationId xmlns:a16="http://schemas.microsoft.com/office/drawing/2014/main" id="{325191A2-1E27-574A-9845-2D81BAC7ABE8}"/>
                </a:ext>
              </a:extLst>
            </p:cNvPr>
            <p:cNvSpPr/>
            <p:nvPr/>
          </p:nvSpPr>
          <p:spPr>
            <a:xfrm>
              <a:off x="1527225" y="3403875"/>
              <a:ext cx="2501050" cy="1464525"/>
            </a:xfrm>
            <a:custGeom>
              <a:avLst/>
              <a:gdLst/>
              <a:ahLst/>
              <a:cxnLst/>
              <a:rect l="l" t="t" r="r" b="b"/>
              <a:pathLst>
                <a:path w="100042" h="58581" extrusionOk="0">
                  <a:moveTo>
                    <a:pt x="59181" y="1"/>
                  </a:moveTo>
                  <a:cubicBezTo>
                    <a:pt x="58400" y="1"/>
                    <a:pt x="57577" y="191"/>
                    <a:pt x="56934" y="562"/>
                  </a:cubicBezTo>
                  <a:lnTo>
                    <a:pt x="1019" y="32845"/>
                  </a:lnTo>
                  <a:cubicBezTo>
                    <a:pt x="320" y="33248"/>
                    <a:pt x="1" y="33772"/>
                    <a:pt x="62" y="34256"/>
                  </a:cubicBezTo>
                  <a:lnTo>
                    <a:pt x="53" y="34253"/>
                  </a:lnTo>
                  <a:lnTo>
                    <a:pt x="53" y="34870"/>
                  </a:lnTo>
                  <a:lnTo>
                    <a:pt x="53" y="34885"/>
                  </a:lnTo>
                  <a:lnTo>
                    <a:pt x="62" y="35087"/>
                  </a:lnTo>
                  <a:cubicBezTo>
                    <a:pt x="99" y="35424"/>
                    <a:pt x="313" y="35742"/>
                    <a:pt x="733" y="35985"/>
                  </a:cubicBezTo>
                  <a:lnTo>
                    <a:pt x="39182" y="58184"/>
                  </a:lnTo>
                  <a:cubicBezTo>
                    <a:pt x="39644" y="58450"/>
                    <a:pt x="40262" y="58581"/>
                    <a:pt x="40909" y="58581"/>
                  </a:cubicBezTo>
                  <a:cubicBezTo>
                    <a:pt x="41689" y="58581"/>
                    <a:pt x="42512" y="58391"/>
                    <a:pt x="43154" y="58019"/>
                  </a:cubicBezTo>
                  <a:lnTo>
                    <a:pt x="99071" y="25735"/>
                  </a:lnTo>
                  <a:cubicBezTo>
                    <a:pt x="99696" y="25374"/>
                    <a:pt x="100014" y="24917"/>
                    <a:pt x="100033" y="24477"/>
                  </a:cubicBezTo>
                  <a:lnTo>
                    <a:pt x="100042" y="24476"/>
                  </a:lnTo>
                  <a:lnTo>
                    <a:pt x="100042" y="23446"/>
                  </a:lnTo>
                  <a:lnTo>
                    <a:pt x="100025" y="23448"/>
                  </a:lnTo>
                  <a:cubicBezTo>
                    <a:pt x="99973" y="23128"/>
                    <a:pt x="99757" y="22827"/>
                    <a:pt x="99356" y="22596"/>
                  </a:cubicBezTo>
                  <a:lnTo>
                    <a:pt x="60907" y="397"/>
                  </a:lnTo>
                  <a:cubicBezTo>
                    <a:pt x="60445" y="131"/>
                    <a:pt x="59828" y="1"/>
                    <a:pt x="59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0;p52">
              <a:extLst>
                <a:ext uri="{FF2B5EF4-FFF2-40B4-BE49-F238E27FC236}">
                  <a16:creationId xmlns:a16="http://schemas.microsoft.com/office/drawing/2014/main" id="{5F5F8913-FD1E-A943-ADE6-D84BF7C05D80}"/>
                </a:ext>
              </a:extLst>
            </p:cNvPr>
            <p:cNvSpPr/>
            <p:nvPr/>
          </p:nvSpPr>
          <p:spPr>
            <a:xfrm>
              <a:off x="1520075" y="3403875"/>
              <a:ext cx="2516500" cy="1443375"/>
            </a:xfrm>
            <a:custGeom>
              <a:avLst/>
              <a:gdLst/>
              <a:ahLst/>
              <a:cxnLst/>
              <a:rect l="l" t="t" r="r" b="b"/>
              <a:pathLst>
                <a:path w="100660" h="57735" extrusionOk="0">
                  <a:moveTo>
                    <a:pt x="59467" y="1"/>
                  </a:moveTo>
                  <a:cubicBezTo>
                    <a:pt x="58686" y="1"/>
                    <a:pt x="57863" y="191"/>
                    <a:pt x="57220" y="562"/>
                  </a:cubicBezTo>
                  <a:lnTo>
                    <a:pt x="1305" y="32845"/>
                  </a:lnTo>
                  <a:cubicBezTo>
                    <a:pt x="129" y="33524"/>
                    <a:pt x="1" y="34551"/>
                    <a:pt x="1019" y="35138"/>
                  </a:cubicBezTo>
                  <a:lnTo>
                    <a:pt x="39468" y="57337"/>
                  </a:lnTo>
                  <a:cubicBezTo>
                    <a:pt x="39929" y="57604"/>
                    <a:pt x="40546" y="57734"/>
                    <a:pt x="41193" y="57734"/>
                  </a:cubicBezTo>
                  <a:cubicBezTo>
                    <a:pt x="41974" y="57734"/>
                    <a:pt x="42797" y="57544"/>
                    <a:pt x="43440" y="57172"/>
                  </a:cubicBezTo>
                  <a:lnTo>
                    <a:pt x="99357" y="24890"/>
                  </a:lnTo>
                  <a:cubicBezTo>
                    <a:pt x="100532" y="24210"/>
                    <a:pt x="100659" y="23183"/>
                    <a:pt x="99642" y="22596"/>
                  </a:cubicBezTo>
                  <a:lnTo>
                    <a:pt x="61193" y="397"/>
                  </a:lnTo>
                  <a:cubicBezTo>
                    <a:pt x="60731" y="131"/>
                    <a:pt x="60114" y="1"/>
                    <a:pt x="594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1;p52">
              <a:extLst>
                <a:ext uri="{FF2B5EF4-FFF2-40B4-BE49-F238E27FC236}">
                  <a16:creationId xmlns:a16="http://schemas.microsoft.com/office/drawing/2014/main" id="{5CACA1F7-91E2-EB41-BF9A-BEBD8E5E6E83}"/>
                </a:ext>
              </a:extLst>
            </p:cNvPr>
            <p:cNvSpPr/>
            <p:nvPr/>
          </p:nvSpPr>
          <p:spPr>
            <a:xfrm>
              <a:off x="1649275" y="4196075"/>
              <a:ext cx="975800" cy="626050"/>
            </a:xfrm>
            <a:custGeom>
              <a:avLst/>
              <a:gdLst/>
              <a:ahLst/>
              <a:cxnLst/>
              <a:rect l="l" t="t" r="r" b="b"/>
              <a:pathLst>
                <a:path w="39032" h="25042" extrusionOk="0">
                  <a:moveTo>
                    <a:pt x="0" y="0"/>
                  </a:moveTo>
                  <a:lnTo>
                    <a:pt x="0" y="2506"/>
                  </a:lnTo>
                  <a:lnTo>
                    <a:pt x="39031" y="25042"/>
                  </a:lnTo>
                  <a:lnTo>
                    <a:pt x="39031" y="22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2;p52">
              <a:extLst>
                <a:ext uri="{FF2B5EF4-FFF2-40B4-BE49-F238E27FC236}">
                  <a16:creationId xmlns:a16="http://schemas.microsoft.com/office/drawing/2014/main" id="{4E95D9E2-79CA-DA47-BFF9-F6BC361921C8}"/>
                </a:ext>
              </a:extLst>
            </p:cNvPr>
            <p:cNvSpPr/>
            <p:nvPr/>
          </p:nvSpPr>
          <p:spPr>
            <a:xfrm>
              <a:off x="2580650" y="4011925"/>
              <a:ext cx="2501025" cy="1464525"/>
            </a:xfrm>
            <a:custGeom>
              <a:avLst/>
              <a:gdLst/>
              <a:ahLst/>
              <a:cxnLst/>
              <a:rect l="l" t="t" r="r" b="b"/>
              <a:pathLst>
                <a:path w="100041" h="58581" extrusionOk="0">
                  <a:moveTo>
                    <a:pt x="59180" y="0"/>
                  </a:moveTo>
                  <a:cubicBezTo>
                    <a:pt x="58400" y="0"/>
                    <a:pt x="57577" y="191"/>
                    <a:pt x="56934" y="562"/>
                  </a:cubicBezTo>
                  <a:lnTo>
                    <a:pt x="1017" y="32845"/>
                  </a:lnTo>
                  <a:cubicBezTo>
                    <a:pt x="320" y="33249"/>
                    <a:pt x="1" y="33773"/>
                    <a:pt x="62" y="34257"/>
                  </a:cubicBezTo>
                  <a:lnTo>
                    <a:pt x="53" y="34253"/>
                  </a:lnTo>
                  <a:lnTo>
                    <a:pt x="53" y="34871"/>
                  </a:lnTo>
                  <a:lnTo>
                    <a:pt x="53" y="34885"/>
                  </a:lnTo>
                  <a:lnTo>
                    <a:pt x="62" y="35088"/>
                  </a:lnTo>
                  <a:cubicBezTo>
                    <a:pt x="98" y="35424"/>
                    <a:pt x="312" y="35743"/>
                    <a:pt x="733" y="35985"/>
                  </a:cubicBezTo>
                  <a:lnTo>
                    <a:pt x="39182" y="58184"/>
                  </a:lnTo>
                  <a:cubicBezTo>
                    <a:pt x="39643" y="58450"/>
                    <a:pt x="40260" y="58581"/>
                    <a:pt x="40907" y="58581"/>
                  </a:cubicBezTo>
                  <a:cubicBezTo>
                    <a:pt x="41688" y="58581"/>
                    <a:pt x="42511" y="58391"/>
                    <a:pt x="43154" y="58020"/>
                  </a:cubicBezTo>
                  <a:lnTo>
                    <a:pt x="99070" y="25736"/>
                  </a:lnTo>
                  <a:cubicBezTo>
                    <a:pt x="99695" y="25374"/>
                    <a:pt x="100014" y="24916"/>
                    <a:pt x="100032" y="24477"/>
                  </a:cubicBezTo>
                  <a:lnTo>
                    <a:pt x="100041" y="24475"/>
                  </a:lnTo>
                  <a:lnTo>
                    <a:pt x="100041" y="23446"/>
                  </a:lnTo>
                  <a:lnTo>
                    <a:pt x="100024" y="23448"/>
                  </a:lnTo>
                  <a:cubicBezTo>
                    <a:pt x="99973" y="23128"/>
                    <a:pt x="99756" y="22828"/>
                    <a:pt x="99355" y="22596"/>
                  </a:cubicBezTo>
                  <a:lnTo>
                    <a:pt x="60906" y="398"/>
                  </a:lnTo>
                  <a:cubicBezTo>
                    <a:pt x="60445" y="131"/>
                    <a:pt x="59827" y="0"/>
                    <a:pt x="59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33;p52">
              <a:extLst>
                <a:ext uri="{FF2B5EF4-FFF2-40B4-BE49-F238E27FC236}">
                  <a16:creationId xmlns:a16="http://schemas.microsoft.com/office/drawing/2014/main" id="{50212649-9FBB-6743-A0D5-56AC57B74114}"/>
                </a:ext>
              </a:extLst>
            </p:cNvPr>
            <p:cNvSpPr/>
            <p:nvPr/>
          </p:nvSpPr>
          <p:spPr>
            <a:xfrm>
              <a:off x="2573500" y="4011925"/>
              <a:ext cx="2516500" cy="1443375"/>
            </a:xfrm>
            <a:custGeom>
              <a:avLst/>
              <a:gdLst/>
              <a:ahLst/>
              <a:cxnLst/>
              <a:rect l="l" t="t" r="r" b="b"/>
              <a:pathLst>
                <a:path w="100660" h="57735" extrusionOk="0">
                  <a:moveTo>
                    <a:pt x="59467" y="1"/>
                  </a:moveTo>
                  <a:cubicBezTo>
                    <a:pt x="58687" y="1"/>
                    <a:pt x="57863" y="191"/>
                    <a:pt x="57220" y="562"/>
                  </a:cubicBezTo>
                  <a:lnTo>
                    <a:pt x="1303" y="32845"/>
                  </a:lnTo>
                  <a:cubicBezTo>
                    <a:pt x="129" y="33525"/>
                    <a:pt x="1" y="34551"/>
                    <a:pt x="1019" y="35139"/>
                  </a:cubicBezTo>
                  <a:lnTo>
                    <a:pt x="39468" y="57338"/>
                  </a:lnTo>
                  <a:cubicBezTo>
                    <a:pt x="39929" y="57604"/>
                    <a:pt x="40546" y="57734"/>
                    <a:pt x="41193" y="57734"/>
                  </a:cubicBezTo>
                  <a:cubicBezTo>
                    <a:pt x="41974" y="57734"/>
                    <a:pt x="42797" y="57544"/>
                    <a:pt x="43440" y="57173"/>
                  </a:cubicBezTo>
                  <a:lnTo>
                    <a:pt x="99356" y="24889"/>
                  </a:lnTo>
                  <a:cubicBezTo>
                    <a:pt x="100531" y="24211"/>
                    <a:pt x="100659" y="23184"/>
                    <a:pt x="99641" y="22596"/>
                  </a:cubicBezTo>
                  <a:lnTo>
                    <a:pt x="61192" y="398"/>
                  </a:lnTo>
                  <a:cubicBezTo>
                    <a:pt x="60731" y="131"/>
                    <a:pt x="60114" y="1"/>
                    <a:pt x="59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34;p52">
              <a:extLst>
                <a:ext uri="{FF2B5EF4-FFF2-40B4-BE49-F238E27FC236}">
                  <a16:creationId xmlns:a16="http://schemas.microsoft.com/office/drawing/2014/main" id="{4839E447-ECE0-FF41-924D-C2AB92F9ABFC}"/>
                </a:ext>
              </a:extLst>
            </p:cNvPr>
            <p:cNvSpPr/>
            <p:nvPr/>
          </p:nvSpPr>
          <p:spPr>
            <a:xfrm>
              <a:off x="2625050" y="4759450"/>
              <a:ext cx="975825" cy="626050"/>
            </a:xfrm>
            <a:custGeom>
              <a:avLst/>
              <a:gdLst/>
              <a:ahLst/>
              <a:cxnLst/>
              <a:rect l="l" t="t" r="r" b="b"/>
              <a:pathLst>
                <a:path w="39033" h="25042" extrusionOk="0">
                  <a:moveTo>
                    <a:pt x="0" y="0"/>
                  </a:moveTo>
                  <a:lnTo>
                    <a:pt x="0" y="2507"/>
                  </a:lnTo>
                  <a:lnTo>
                    <a:pt x="39032" y="25041"/>
                  </a:lnTo>
                  <a:lnTo>
                    <a:pt x="39032" y="22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35;p52">
              <a:extLst>
                <a:ext uri="{FF2B5EF4-FFF2-40B4-BE49-F238E27FC236}">
                  <a16:creationId xmlns:a16="http://schemas.microsoft.com/office/drawing/2014/main" id="{E1D9A5E9-0B61-0D4C-A75C-85751B9731B5}"/>
                </a:ext>
              </a:extLst>
            </p:cNvPr>
            <p:cNvSpPr/>
            <p:nvPr/>
          </p:nvSpPr>
          <p:spPr>
            <a:xfrm>
              <a:off x="3600850" y="4537625"/>
              <a:ext cx="1359950" cy="847875"/>
            </a:xfrm>
            <a:custGeom>
              <a:avLst/>
              <a:gdLst/>
              <a:ahLst/>
              <a:cxnLst/>
              <a:rect l="l" t="t" r="r" b="b"/>
              <a:pathLst>
                <a:path w="54398" h="33915" extrusionOk="0">
                  <a:moveTo>
                    <a:pt x="54398" y="1"/>
                  </a:moveTo>
                  <a:lnTo>
                    <a:pt x="0" y="31408"/>
                  </a:lnTo>
                  <a:lnTo>
                    <a:pt x="0" y="33914"/>
                  </a:lnTo>
                  <a:lnTo>
                    <a:pt x="54398" y="2507"/>
                  </a:lnTo>
                  <a:lnTo>
                    <a:pt x="54398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36;p52">
              <a:extLst>
                <a:ext uri="{FF2B5EF4-FFF2-40B4-BE49-F238E27FC236}">
                  <a16:creationId xmlns:a16="http://schemas.microsoft.com/office/drawing/2014/main" id="{3F84F685-0886-6C49-ADD4-27F31D20CFCD}"/>
                </a:ext>
              </a:extLst>
            </p:cNvPr>
            <p:cNvSpPr/>
            <p:nvPr/>
          </p:nvSpPr>
          <p:spPr>
            <a:xfrm>
              <a:off x="2625050" y="3974275"/>
              <a:ext cx="2335750" cy="1348550"/>
            </a:xfrm>
            <a:custGeom>
              <a:avLst/>
              <a:gdLst/>
              <a:ahLst/>
              <a:cxnLst/>
              <a:rect l="l" t="t" r="r" b="b"/>
              <a:pathLst>
                <a:path w="93430" h="53942" extrusionOk="0">
                  <a:moveTo>
                    <a:pt x="54399" y="0"/>
                  </a:moveTo>
                  <a:lnTo>
                    <a:pt x="0" y="31407"/>
                  </a:lnTo>
                  <a:lnTo>
                    <a:pt x="39032" y="53942"/>
                  </a:lnTo>
                  <a:lnTo>
                    <a:pt x="93430" y="22535"/>
                  </a:lnTo>
                  <a:lnTo>
                    <a:pt x="54399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37;p52">
              <a:extLst>
                <a:ext uri="{FF2B5EF4-FFF2-40B4-BE49-F238E27FC236}">
                  <a16:creationId xmlns:a16="http://schemas.microsoft.com/office/drawing/2014/main" id="{FE3CAEA5-AE64-C14A-88A0-4B0128DDFE84}"/>
                </a:ext>
              </a:extLst>
            </p:cNvPr>
            <p:cNvSpPr/>
            <p:nvPr/>
          </p:nvSpPr>
          <p:spPr>
            <a:xfrm>
              <a:off x="1649275" y="3410900"/>
              <a:ext cx="2335750" cy="1348575"/>
            </a:xfrm>
            <a:custGeom>
              <a:avLst/>
              <a:gdLst/>
              <a:ahLst/>
              <a:cxnLst/>
              <a:rect l="l" t="t" r="r" b="b"/>
              <a:pathLst>
                <a:path w="93430" h="53943" extrusionOk="0">
                  <a:moveTo>
                    <a:pt x="54398" y="0"/>
                  </a:moveTo>
                  <a:lnTo>
                    <a:pt x="0" y="31407"/>
                  </a:lnTo>
                  <a:lnTo>
                    <a:pt x="39031" y="53942"/>
                  </a:lnTo>
                  <a:lnTo>
                    <a:pt x="93430" y="22535"/>
                  </a:lnTo>
                  <a:lnTo>
                    <a:pt x="54398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38;p52">
              <a:extLst>
                <a:ext uri="{FF2B5EF4-FFF2-40B4-BE49-F238E27FC236}">
                  <a16:creationId xmlns:a16="http://schemas.microsoft.com/office/drawing/2014/main" id="{7C676D8D-1A1A-B84C-8613-7C365B5903D6}"/>
                </a:ext>
              </a:extLst>
            </p:cNvPr>
            <p:cNvSpPr/>
            <p:nvPr/>
          </p:nvSpPr>
          <p:spPr>
            <a:xfrm>
              <a:off x="2625050" y="3974275"/>
              <a:ext cx="2304525" cy="1295400"/>
            </a:xfrm>
            <a:custGeom>
              <a:avLst/>
              <a:gdLst/>
              <a:ahLst/>
              <a:cxnLst/>
              <a:rect l="l" t="t" r="r" b="b"/>
              <a:pathLst>
                <a:path w="92181" h="51816" extrusionOk="0">
                  <a:moveTo>
                    <a:pt x="54399" y="0"/>
                  </a:moveTo>
                  <a:lnTo>
                    <a:pt x="0" y="31407"/>
                  </a:lnTo>
                  <a:cubicBezTo>
                    <a:pt x="0" y="31407"/>
                    <a:pt x="240" y="31393"/>
                    <a:pt x="691" y="31393"/>
                  </a:cubicBezTo>
                  <a:cubicBezTo>
                    <a:pt x="4516" y="31393"/>
                    <a:pt x="23498" y="32414"/>
                    <a:pt x="39032" y="51816"/>
                  </a:cubicBezTo>
                  <a:lnTo>
                    <a:pt x="92181" y="21814"/>
                  </a:lnTo>
                  <a:cubicBezTo>
                    <a:pt x="92181" y="21814"/>
                    <a:pt x="83649" y="6043"/>
                    <a:pt x="5439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39;p52">
              <a:extLst>
                <a:ext uri="{FF2B5EF4-FFF2-40B4-BE49-F238E27FC236}">
                  <a16:creationId xmlns:a16="http://schemas.microsoft.com/office/drawing/2014/main" id="{49A92219-2C17-1C47-97C7-37C2FA40CBFE}"/>
                </a:ext>
              </a:extLst>
            </p:cNvPr>
            <p:cNvSpPr/>
            <p:nvPr/>
          </p:nvSpPr>
          <p:spPr>
            <a:xfrm>
              <a:off x="1691175" y="3440775"/>
              <a:ext cx="2293850" cy="1318700"/>
            </a:xfrm>
            <a:custGeom>
              <a:avLst/>
              <a:gdLst/>
              <a:ahLst/>
              <a:cxnLst/>
              <a:rect l="l" t="t" r="r" b="b"/>
              <a:pathLst>
                <a:path w="91754" h="52748" extrusionOk="0">
                  <a:moveTo>
                    <a:pt x="54959" y="1"/>
                  </a:moveTo>
                  <a:cubicBezTo>
                    <a:pt x="53509" y="1"/>
                    <a:pt x="52693" y="118"/>
                    <a:pt x="52693" y="118"/>
                  </a:cubicBezTo>
                  <a:lnTo>
                    <a:pt x="1" y="30212"/>
                  </a:lnTo>
                  <a:cubicBezTo>
                    <a:pt x="21215" y="33927"/>
                    <a:pt x="37355" y="52747"/>
                    <a:pt x="37355" y="52747"/>
                  </a:cubicBezTo>
                  <a:lnTo>
                    <a:pt x="91754" y="21340"/>
                  </a:lnTo>
                  <a:cubicBezTo>
                    <a:pt x="77075" y="1925"/>
                    <a:pt x="60825" y="1"/>
                    <a:pt x="5495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0;p52">
              <a:extLst>
                <a:ext uri="{FF2B5EF4-FFF2-40B4-BE49-F238E27FC236}">
                  <a16:creationId xmlns:a16="http://schemas.microsoft.com/office/drawing/2014/main" id="{F725FD43-5E32-EA48-AB01-2835FD7542AE}"/>
                </a:ext>
              </a:extLst>
            </p:cNvPr>
            <p:cNvSpPr/>
            <p:nvPr/>
          </p:nvSpPr>
          <p:spPr>
            <a:xfrm>
              <a:off x="4028250" y="4034125"/>
              <a:ext cx="752025" cy="428450"/>
            </a:xfrm>
            <a:custGeom>
              <a:avLst/>
              <a:gdLst/>
              <a:ahLst/>
              <a:cxnLst/>
              <a:rect l="l" t="t" r="r" b="b"/>
              <a:pathLst>
                <a:path w="30081" h="17138" fill="none" extrusionOk="0">
                  <a:moveTo>
                    <a:pt x="30081" y="17137"/>
                  </a:moveTo>
                  <a:cubicBezTo>
                    <a:pt x="26830" y="13042"/>
                    <a:pt x="18164" y="4484"/>
                    <a:pt x="1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1;p52">
              <a:extLst>
                <a:ext uri="{FF2B5EF4-FFF2-40B4-BE49-F238E27FC236}">
                  <a16:creationId xmlns:a16="http://schemas.microsoft.com/office/drawing/2014/main" id="{5F875444-C5E3-3141-8414-B197C403CC29}"/>
                </a:ext>
              </a:extLst>
            </p:cNvPr>
            <p:cNvSpPr/>
            <p:nvPr/>
          </p:nvSpPr>
          <p:spPr>
            <a:xfrm>
              <a:off x="3913600" y="4099850"/>
              <a:ext cx="752025" cy="428400"/>
            </a:xfrm>
            <a:custGeom>
              <a:avLst/>
              <a:gdLst/>
              <a:ahLst/>
              <a:cxnLst/>
              <a:rect l="l" t="t" r="r" b="b"/>
              <a:pathLst>
                <a:path w="30081" h="17136" fill="none" extrusionOk="0">
                  <a:moveTo>
                    <a:pt x="30081" y="17136"/>
                  </a:moveTo>
                  <a:cubicBezTo>
                    <a:pt x="26830" y="13042"/>
                    <a:pt x="18164" y="4482"/>
                    <a:pt x="0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2;p52">
              <a:extLst>
                <a:ext uri="{FF2B5EF4-FFF2-40B4-BE49-F238E27FC236}">
                  <a16:creationId xmlns:a16="http://schemas.microsoft.com/office/drawing/2014/main" id="{B65FB2AE-20CD-C741-8FAF-21FA8EE21092}"/>
                </a:ext>
              </a:extLst>
            </p:cNvPr>
            <p:cNvSpPr/>
            <p:nvPr/>
          </p:nvSpPr>
          <p:spPr>
            <a:xfrm>
              <a:off x="3798950" y="4165550"/>
              <a:ext cx="752050" cy="428425"/>
            </a:xfrm>
            <a:custGeom>
              <a:avLst/>
              <a:gdLst/>
              <a:ahLst/>
              <a:cxnLst/>
              <a:rect l="l" t="t" r="r" b="b"/>
              <a:pathLst>
                <a:path w="30082" h="17137" fill="none" extrusionOk="0">
                  <a:moveTo>
                    <a:pt x="30081" y="17137"/>
                  </a:moveTo>
                  <a:cubicBezTo>
                    <a:pt x="26831" y="13043"/>
                    <a:pt x="18164" y="4483"/>
                    <a:pt x="0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43;p52">
              <a:extLst>
                <a:ext uri="{FF2B5EF4-FFF2-40B4-BE49-F238E27FC236}">
                  <a16:creationId xmlns:a16="http://schemas.microsoft.com/office/drawing/2014/main" id="{1CECA9AC-52A8-6C46-9AC6-7D8E353C13F1}"/>
                </a:ext>
              </a:extLst>
            </p:cNvPr>
            <p:cNvSpPr/>
            <p:nvPr/>
          </p:nvSpPr>
          <p:spPr>
            <a:xfrm>
              <a:off x="3684300" y="4231275"/>
              <a:ext cx="752025" cy="428425"/>
            </a:xfrm>
            <a:custGeom>
              <a:avLst/>
              <a:gdLst/>
              <a:ahLst/>
              <a:cxnLst/>
              <a:rect l="l" t="t" r="r" b="b"/>
              <a:pathLst>
                <a:path w="30081" h="17137" fill="none" extrusionOk="0">
                  <a:moveTo>
                    <a:pt x="30080" y="17137"/>
                  </a:moveTo>
                  <a:cubicBezTo>
                    <a:pt x="26831" y="13042"/>
                    <a:pt x="18164" y="4483"/>
                    <a:pt x="1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44;p52">
              <a:extLst>
                <a:ext uri="{FF2B5EF4-FFF2-40B4-BE49-F238E27FC236}">
                  <a16:creationId xmlns:a16="http://schemas.microsoft.com/office/drawing/2014/main" id="{D491694B-A0BE-8E47-9436-ADC11AC45D0F}"/>
                </a:ext>
              </a:extLst>
            </p:cNvPr>
            <p:cNvSpPr/>
            <p:nvPr/>
          </p:nvSpPr>
          <p:spPr>
            <a:xfrm>
              <a:off x="3569650" y="4297000"/>
              <a:ext cx="752025" cy="428425"/>
            </a:xfrm>
            <a:custGeom>
              <a:avLst/>
              <a:gdLst/>
              <a:ahLst/>
              <a:cxnLst/>
              <a:rect l="l" t="t" r="r" b="b"/>
              <a:pathLst>
                <a:path w="30081" h="17137" fill="none" extrusionOk="0">
                  <a:moveTo>
                    <a:pt x="30081" y="17136"/>
                  </a:moveTo>
                  <a:cubicBezTo>
                    <a:pt x="26830" y="13041"/>
                    <a:pt x="18164" y="4483"/>
                    <a:pt x="1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45;p52">
              <a:extLst>
                <a:ext uri="{FF2B5EF4-FFF2-40B4-BE49-F238E27FC236}">
                  <a16:creationId xmlns:a16="http://schemas.microsoft.com/office/drawing/2014/main" id="{78E7C3D8-6743-714B-944D-8A71461F7604}"/>
                </a:ext>
              </a:extLst>
            </p:cNvPr>
            <p:cNvSpPr/>
            <p:nvPr/>
          </p:nvSpPr>
          <p:spPr>
            <a:xfrm>
              <a:off x="3455025" y="4362725"/>
              <a:ext cx="752000" cy="428425"/>
            </a:xfrm>
            <a:custGeom>
              <a:avLst/>
              <a:gdLst/>
              <a:ahLst/>
              <a:cxnLst/>
              <a:rect l="l" t="t" r="r" b="b"/>
              <a:pathLst>
                <a:path w="30080" h="17137" fill="none" extrusionOk="0">
                  <a:moveTo>
                    <a:pt x="30080" y="17136"/>
                  </a:moveTo>
                  <a:cubicBezTo>
                    <a:pt x="26829" y="13041"/>
                    <a:pt x="18163" y="4483"/>
                    <a:pt x="0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46;p52">
              <a:extLst>
                <a:ext uri="{FF2B5EF4-FFF2-40B4-BE49-F238E27FC236}">
                  <a16:creationId xmlns:a16="http://schemas.microsoft.com/office/drawing/2014/main" id="{6AC2F7B8-3F10-B340-A6E0-40C5A111741E}"/>
                </a:ext>
              </a:extLst>
            </p:cNvPr>
            <p:cNvSpPr/>
            <p:nvPr/>
          </p:nvSpPr>
          <p:spPr>
            <a:xfrm>
              <a:off x="3340375" y="4428425"/>
              <a:ext cx="752025" cy="428450"/>
            </a:xfrm>
            <a:custGeom>
              <a:avLst/>
              <a:gdLst/>
              <a:ahLst/>
              <a:cxnLst/>
              <a:rect l="l" t="t" r="r" b="b"/>
              <a:pathLst>
                <a:path w="30081" h="17138" fill="none" extrusionOk="0">
                  <a:moveTo>
                    <a:pt x="30080" y="17137"/>
                  </a:moveTo>
                  <a:cubicBezTo>
                    <a:pt x="26830" y="13042"/>
                    <a:pt x="18163" y="4484"/>
                    <a:pt x="1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47;p52">
              <a:extLst>
                <a:ext uri="{FF2B5EF4-FFF2-40B4-BE49-F238E27FC236}">
                  <a16:creationId xmlns:a16="http://schemas.microsoft.com/office/drawing/2014/main" id="{040FCF00-4DD1-EA4D-9975-C510521626C0}"/>
                </a:ext>
              </a:extLst>
            </p:cNvPr>
            <p:cNvSpPr/>
            <p:nvPr/>
          </p:nvSpPr>
          <p:spPr>
            <a:xfrm>
              <a:off x="3225700" y="4494150"/>
              <a:ext cx="752050" cy="428400"/>
            </a:xfrm>
            <a:custGeom>
              <a:avLst/>
              <a:gdLst/>
              <a:ahLst/>
              <a:cxnLst/>
              <a:rect l="l" t="t" r="r" b="b"/>
              <a:pathLst>
                <a:path w="30082" h="17136" fill="none" extrusionOk="0">
                  <a:moveTo>
                    <a:pt x="30082" y="17136"/>
                  </a:moveTo>
                  <a:cubicBezTo>
                    <a:pt x="26831" y="13042"/>
                    <a:pt x="18164" y="4482"/>
                    <a:pt x="1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48;p52">
              <a:extLst>
                <a:ext uri="{FF2B5EF4-FFF2-40B4-BE49-F238E27FC236}">
                  <a16:creationId xmlns:a16="http://schemas.microsoft.com/office/drawing/2014/main" id="{A58285BB-2542-F64B-A50A-D46E7E039DA0}"/>
                </a:ext>
              </a:extLst>
            </p:cNvPr>
            <p:cNvSpPr/>
            <p:nvPr/>
          </p:nvSpPr>
          <p:spPr>
            <a:xfrm>
              <a:off x="3111075" y="4559850"/>
              <a:ext cx="752025" cy="428425"/>
            </a:xfrm>
            <a:custGeom>
              <a:avLst/>
              <a:gdLst/>
              <a:ahLst/>
              <a:cxnLst/>
              <a:rect l="l" t="t" r="r" b="b"/>
              <a:pathLst>
                <a:path w="30081" h="17137" fill="none" extrusionOk="0">
                  <a:moveTo>
                    <a:pt x="30081" y="17137"/>
                  </a:moveTo>
                  <a:cubicBezTo>
                    <a:pt x="26830" y="13043"/>
                    <a:pt x="18164" y="4483"/>
                    <a:pt x="0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49;p52">
              <a:extLst>
                <a:ext uri="{FF2B5EF4-FFF2-40B4-BE49-F238E27FC236}">
                  <a16:creationId xmlns:a16="http://schemas.microsoft.com/office/drawing/2014/main" id="{54A1AE5D-5B29-1F43-98E8-B8426CBD02F2}"/>
                </a:ext>
              </a:extLst>
            </p:cNvPr>
            <p:cNvSpPr/>
            <p:nvPr/>
          </p:nvSpPr>
          <p:spPr>
            <a:xfrm>
              <a:off x="2996425" y="4625575"/>
              <a:ext cx="752000" cy="428425"/>
            </a:xfrm>
            <a:custGeom>
              <a:avLst/>
              <a:gdLst/>
              <a:ahLst/>
              <a:cxnLst/>
              <a:rect l="l" t="t" r="r" b="b"/>
              <a:pathLst>
                <a:path w="30080" h="17137" fill="none" extrusionOk="0">
                  <a:moveTo>
                    <a:pt x="30080" y="17136"/>
                  </a:moveTo>
                  <a:cubicBezTo>
                    <a:pt x="26830" y="13041"/>
                    <a:pt x="18164" y="4483"/>
                    <a:pt x="0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0;p52">
              <a:extLst>
                <a:ext uri="{FF2B5EF4-FFF2-40B4-BE49-F238E27FC236}">
                  <a16:creationId xmlns:a16="http://schemas.microsoft.com/office/drawing/2014/main" id="{01B4473E-0A8F-C64D-B172-FD7EF78F4950}"/>
                </a:ext>
              </a:extLst>
            </p:cNvPr>
            <p:cNvSpPr/>
            <p:nvPr/>
          </p:nvSpPr>
          <p:spPr>
            <a:xfrm>
              <a:off x="2881775" y="4691300"/>
              <a:ext cx="752025" cy="428425"/>
            </a:xfrm>
            <a:custGeom>
              <a:avLst/>
              <a:gdLst/>
              <a:ahLst/>
              <a:cxnLst/>
              <a:rect l="l" t="t" r="r" b="b"/>
              <a:pathLst>
                <a:path w="30081" h="17137" fill="none" extrusionOk="0">
                  <a:moveTo>
                    <a:pt x="30080" y="17136"/>
                  </a:moveTo>
                  <a:cubicBezTo>
                    <a:pt x="26831" y="13041"/>
                    <a:pt x="18163" y="4483"/>
                    <a:pt x="1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1;p52">
              <a:extLst>
                <a:ext uri="{FF2B5EF4-FFF2-40B4-BE49-F238E27FC236}">
                  <a16:creationId xmlns:a16="http://schemas.microsoft.com/office/drawing/2014/main" id="{5DFF904C-5CAC-2747-B13F-0C01FB0A0A59}"/>
                </a:ext>
              </a:extLst>
            </p:cNvPr>
            <p:cNvSpPr/>
            <p:nvPr/>
          </p:nvSpPr>
          <p:spPr>
            <a:xfrm>
              <a:off x="3008925" y="3497750"/>
              <a:ext cx="855550" cy="443225"/>
            </a:xfrm>
            <a:custGeom>
              <a:avLst/>
              <a:gdLst/>
              <a:ahLst/>
              <a:cxnLst/>
              <a:rect l="l" t="t" r="r" b="b"/>
              <a:pathLst>
                <a:path w="34222" h="17729" fill="none" extrusionOk="0">
                  <a:moveTo>
                    <a:pt x="34221" y="17728"/>
                  </a:moveTo>
                  <a:cubicBezTo>
                    <a:pt x="30971" y="13633"/>
                    <a:pt x="17499" y="2075"/>
                    <a:pt x="1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2;p52">
              <a:extLst>
                <a:ext uri="{FF2B5EF4-FFF2-40B4-BE49-F238E27FC236}">
                  <a16:creationId xmlns:a16="http://schemas.microsoft.com/office/drawing/2014/main" id="{8E6851B6-7DDE-544F-BE08-5CABDDF8A159}"/>
                </a:ext>
              </a:extLst>
            </p:cNvPr>
            <p:cNvSpPr/>
            <p:nvPr/>
          </p:nvSpPr>
          <p:spPr>
            <a:xfrm>
              <a:off x="2897250" y="3563475"/>
              <a:ext cx="846650" cy="447650"/>
            </a:xfrm>
            <a:custGeom>
              <a:avLst/>
              <a:gdLst/>
              <a:ahLst/>
              <a:cxnLst/>
              <a:rect l="l" t="t" r="r" b="b"/>
              <a:pathLst>
                <a:path w="33866" h="17906" fill="none" extrusionOk="0">
                  <a:moveTo>
                    <a:pt x="33866" y="17905"/>
                  </a:moveTo>
                  <a:cubicBezTo>
                    <a:pt x="30615" y="13811"/>
                    <a:pt x="17700" y="2240"/>
                    <a:pt x="0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53;p52">
              <a:extLst>
                <a:ext uri="{FF2B5EF4-FFF2-40B4-BE49-F238E27FC236}">
                  <a16:creationId xmlns:a16="http://schemas.microsoft.com/office/drawing/2014/main" id="{035EC197-211D-514D-835A-BFD88487232A}"/>
                </a:ext>
              </a:extLst>
            </p:cNvPr>
            <p:cNvSpPr/>
            <p:nvPr/>
          </p:nvSpPr>
          <p:spPr>
            <a:xfrm>
              <a:off x="2785575" y="3629200"/>
              <a:ext cx="837750" cy="452075"/>
            </a:xfrm>
            <a:custGeom>
              <a:avLst/>
              <a:gdLst/>
              <a:ahLst/>
              <a:cxnLst/>
              <a:rect l="l" t="t" r="r" b="b"/>
              <a:pathLst>
                <a:path w="33510" h="18083" fill="none" extrusionOk="0">
                  <a:moveTo>
                    <a:pt x="33510" y="18083"/>
                  </a:moveTo>
                  <a:cubicBezTo>
                    <a:pt x="30260" y="13988"/>
                    <a:pt x="17899" y="2406"/>
                    <a:pt x="0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54;p52">
              <a:extLst>
                <a:ext uri="{FF2B5EF4-FFF2-40B4-BE49-F238E27FC236}">
                  <a16:creationId xmlns:a16="http://schemas.microsoft.com/office/drawing/2014/main" id="{051A7FA0-CC1C-5D4A-ADBD-EE34A857C90B}"/>
                </a:ext>
              </a:extLst>
            </p:cNvPr>
            <p:cNvSpPr/>
            <p:nvPr/>
          </p:nvSpPr>
          <p:spPr>
            <a:xfrm>
              <a:off x="2673875" y="3694925"/>
              <a:ext cx="828900" cy="456500"/>
            </a:xfrm>
            <a:custGeom>
              <a:avLst/>
              <a:gdLst/>
              <a:ahLst/>
              <a:cxnLst/>
              <a:rect l="l" t="t" r="r" b="b"/>
              <a:pathLst>
                <a:path w="33156" h="18260" fill="none" extrusionOk="0">
                  <a:moveTo>
                    <a:pt x="33155" y="18260"/>
                  </a:moveTo>
                  <a:cubicBezTo>
                    <a:pt x="29906" y="14165"/>
                    <a:pt x="18101" y="2572"/>
                    <a:pt x="1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55;p52">
              <a:extLst>
                <a:ext uri="{FF2B5EF4-FFF2-40B4-BE49-F238E27FC236}">
                  <a16:creationId xmlns:a16="http://schemas.microsoft.com/office/drawing/2014/main" id="{BF66C665-B3F0-C340-A238-E7E57399CA9F}"/>
                </a:ext>
              </a:extLst>
            </p:cNvPr>
            <p:cNvSpPr/>
            <p:nvPr/>
          </p:nvSpPr>
          <p:spPr>
            <a:xfrm>
              <a:off x="2562175" y="3760625"/>
              <a:ext cx="820050" cy="460950"/>
            </a:xfrm>
            <a:custGeom>
              <a:avLst/>
              <a:gdLst/>
              <a:ahLst/>
              <a:cxnLst/>
              <a:rect l="l" t="t" r="r" b="b"/>
              <a:pathLst>
                <a:path w="32802" h="18438" fill="none" extrusionOk="0">
                  <a:moveTo>
                    <a:pt x="32802" y="18437"/>
                  </a:moveTo>
                  <a:cubicBezTo>
                    <a:pt x="29551" y="14343"/>
                    <a:pt x="18301" y="2739"/>
                    <a:pt x="1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56;p52">
              <a:extLst>
                <a:ext uri="{FF2B5EF4-FFF2-40B4-BE49-F238E27FC236}">
                  <a16:creationId xmlns:a16="http://schemas.microsoft.com/office/drawing/2014/main" id="{4B4963CA-7347-4642-A87F-9849A1B5B1D4}"/>
                </a:ext>
              </a:extLst>
            </p:cNvPr>
            <p:cNvSpPr/>
            <p:nvPr/>
          </p:nvSpPr>
          <p:spPr>
            <a:xfrm>
              <a:off x="2450500" y="3826325"/>
              <a:ext cx="811175" cy="465425"/>
            </a:xfrm>
            <a:custGeom>
              <a:avLst/>
              <a:gdLst/>
              <a:ahLst/>
              <a:cxnLst/>
              <a:rect l="l" t="t" r="r" b="b"/>
              <a:pathLst>
                <a:path w="32447" h="18617" fill="none" extrusionOk="0">
                  <a:moveTo>
                    <a:pt x="32446" y="18616"/>
                  </a:moveTo>
                  <a:cubicBezTo>
                    <a:pt x="29195" y="14521"/>
                    <a:pt x="18502" y="2906"/>
                    <a:pt x="0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57;p52">
              <a:extLst>
                <a:ext uri="{FF2B5EF4-FFF2-40B4-BE49-F238E27FC236}">
                  <a16:creationId xmlns:a16="http://schemas.microsoft.com/office/drawing/2014/main" id="{556B54A1-728E-A343-81C6-CC2D4C9C32FA}"/>
                </a:ext>
              </a:extLst>
            </p:cNvPr>
            <p:cNvSpPr/>
            <p:nvPr/>
          </p:nvSpPr>
          <p:spPr>
            <a:xfrm>
              <a:off x="2338800" y="3892050"/>
              <a:ext cx="802300" cy="469825"/>
            </a:xfrm>
            <a:custGeom>
              <a:avLst/>
              <a:gdLst/>
              <a:ahLst/>
              <a:cxnLst/>
              <a:rect l="l" t="t" r="r" b="b"/>
              <a:pathLst>
                <a:path w="32092" h="18793" fill="none" extrusionOk="0">
                  <a:moveTo>
                    <a:pt x="32091" y="18793"/>
                  </a:moveTo>
                  <a:cubicBezTo>
                    <a:pt x="28841" y="14698"/>
                    <a:pt x="18702" y="3072"/>
                    <a:pt x="0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58;p52">
              <a:extLst>
                <a:ext uri="{FF2B5EF4-FFF2-40B4-BE49-F238E27FC236}">
                  <a16:creationId xmlns:a16="http://schemas.microsoft.com/office/drawing/2014/main" id="{2BBA116B-2272-CC40-8CDF-CA95E89B5BD4}"/>
                </a:ext>
              </a:extLst>
            </p:cNvPr>
            <p:cNvSpPr/>
            <p:nvPr/>
          </p:nvSpPr>
          <p:spPr>
            <a:xfrm>
              <a:off x="2227100" y="3957775"/>
              <a:ext cx="793425" cy="474250"/>
            </a:xfrm>
            <a:custGeom>
              <a:avLst/>
              <a:gdLst/>
              <a:ahLst/>
              <a:cxnLst/>
              <a:rect l="l" t="t" r="r" b="b"/>
              <a:pathLst>
                <a:path w="31737" h="18970" fill="none" extrusionOk="0">
                  <a:moveTo>
                    <a:pt x="31737" y="18970"/>
                  </a:moveTo>
                  <a:cubicBezTo>
                    <a:pt x="28487" y="14876"/>
                    <a:pt x="18904" y="3238"/>
                    <a:pt x="0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59;p52">
              <a:extLst>
                <a:ext uri="{FF2B5EF4-FFF2-40B4-BE49-F238E27FC236}">
                  <a16:creationId xmlns:a16="http://schemas.microsoft.com/office/drawing/2014/main" id="{C9F667A6-9270-FB45-8484-F9302D8D6DA8}"/>
                </a:ext>
              </a:extLst>
            </p:cNvPr>
            <p:cNvSpPr/>
            <p:nvPr/>
          </p:nvSpPr>
          <p:spPr>
            <a:xfrm>
              <a:off x="2115425" y="4023500"/>
              <a:ext cx="784550" cy="478675"/>
            </a:xfrm>
            <a:custGeom>
              <a:avLst/>
              <a:gdLst/>
              <a:ahLst/>
              <a:cxnLst/>
              <a:rect l="l" t="t" r="r" b="b"/>
              <a:pathLst>
                <a:path w="31382" h="19147" fill="none" extrusionOk="0">
                  <a:moveTo>
                    <a:pt x="31381" y="19146"/>
                  </a:moveTo>
                  <a:cubicBezTo>
                    <a:pt x="28131" y="15052"/>
                    <a:pt x="19105" y="3403"/>
                    <a:pt x="1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0;p52">
              <a:extLst>
                <a:ext uri="{FF2B5EF4-FFF2-40B4-BE49-F238E27FC236}">
                  <a16:creationId xmlns:a16="http://schemas.microsoft.com/office/drawing/2014/main" id="{E18822DA-6276-454D-BC79-A3D2BBF69DF7}"/>
                </a:ext>
              </a:extLst>
            </p:cNvPr>
            <p:cNvSpPr/>
            <p:nvPr/>
          </p:nvSpPr>
          <p:spPr>
            <a:xfrm>
              <a:off x="2003750" y="4089225"/>
              <a:ext cx="775675" cy="483125"/>
            </a:xfrm>
            <a:custGeom>
              <a:avLst/>
              <a:gdLst/>
              <a:ahLst/>
              <a:cxnLst/>
              <a:rect l="l" t="t" r="r" b="b"/>
              <a:pathLst>
                <a:path w="31027" h="19325" fill="none" extrusionOk="0">
                  <a:moveTo>
                    <a:pt x="31026" y="19324"/>
                  </a:moveTo>
                  <a:cubicBezTo>
                    <a:pt x="27776" y="15229"/>
                    <a:pt x="19304" y="3570"/>
                    <a:pt x="0" y="0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1;p52">
              <a:extLst>
                <a:ext uri="{FF2B5EF4-FFF2-40B4-BE49-F238E27FC236}">
                  <a16:creationId xmlns:a16="http://schemas.microsoft.com/office/drawing/2014/main" id="{5DAD4FA7-52EC-7443-BDC9-AF91348118B0}"/>
                </a:ext>
              </a:extLst>
            </p:cNvPr>
            <p:cNvSpPr/>
            <p:nvPr/>
          </p:nvSpPr>
          <p:spPr>
            <a:xfrm>
              <a:off x="1892050" y="4154900"/>
              <a:ext cx="766800" cy="487575"/>
            </a:xfrm>
            <a:custGeom>
              <a:avLst/>
              <a:gdLst/>
              <a:ahLst/>
              <a:cxnLst/>
              <a:rect l="l" t="t" r="r" b="b"/>
              <a:pathLst>
                <a:path w="30672" h="19503" fill="none" extrusionOk="0">
                  <a:moveTo>
                    <a:pt x="30672" y="19503"/>
                  </a:moveTo>
                  <a:cubicBezTo>
                    <a:pt x="27421" y="15408"/>
                    <a:pt x="19505" y="3738"/>
                    <a:pt x="0" y="1"/>
                  </a:cubicBezTo>
                </a:path>
              </a:pathLst>
            </a:custGeom>
            <a:noFill/>
            <a:ln w="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2;p52">
              <a:extLst>
                <a:ext uri="{FF2B5EF4-FFF2-40B4-BE49-F238E27FC236}">
                  <a16:creationId xmlns:a16="http://schemas.microsoft.com/office/drawing/2014/main" id="{4D937568-62DD-9B4A-96BE-34A62046875F}"/>
                </a:ext>
              </a:extLst>
            </p:cNvPr>
            <p:cNvSpPr/>
            <p:nvPr/>
          </p:nvSpPr>
          <p:spPr>
            <a:xfrm>
              <a:off x="3427925" y="2705300"/>
              <a:ext cx="2197050" cy="1359825"/>
            </a:xfrm>
            <a:custGeom>
              <a:avLst/>
              <a:gdLst/>
              <a:ahLst/>
              <a:cxnLst/>
              <a:rect l="l" t="t" r="r" b="b"/>
              <a:pathLst>
                <a:path w="87882" h="54393" extrusionOk="0">
                  <a:moveTo>
                    <a:pt x="35851" y="0"/>
                  </a:moveTo>
                  <a:cubicBezTo>
                    <a:pt x="34254" y="0"/>
                    <a:pt x="32570" y="389"/>
                    <a:pt x="31255" y="1149"/>
                  </a:cubicBezTo>
                  <a:lnTo>
                    <a:pt x="2001" y="18038"/>
                  </a:lnTo>
                  <a:cubicBezTo>
                    <a:pt x="706" y="18786"/>
                    <a:pt x="39" y="19741"/>
                    <a:pt x="18" y="20649"/>
                  </a:cubicBezTo>
                  <a:lnTo>
                    <a:pt x="13" y="20649"/>
                  </a:lnTo>
                  <a:lnTo>
                    <a:pt x="13" y="24332"/>
                  </a:lnTo>
                  <a:lnTo>
                    <a:pt x="18" y="24332"/>
                  </a:lnTo>
                  <a:cubicBezTo>
                    <a:pt x="1" y="25111"/>
                    <a:pt x="457" y="25857"/>
                    <a:pt x="1418" y="26412"/>
                  </a:cubicBezTo>
                  <a:lnTo>
                    <a:pt x="48474" y="53581"/>
                  </a:lnTo>
                  <a:cubicBezTo>
                    <a:pt x="49418" y="54125"/>
                    <a:pt x="50680" y="54392"/>
                    <a:pt x="52003" y="54392"/>
                  </a:cubicBezTo>
                  <a:cubicBezTo>
                    <a:pt x="53600" y="54392"/>
                    <a:pt x="55284" y="54003"/>
                    <a:pt x="56599" y="53243"/>
                  </a:cubicBezTo>
                  <a:lnTo>
                    <a:pt x="85854" y="36353"/>
                  </a:lnTo>
                  <a:cubicBezTo>
                    <a:pt x="87207" y="35573"/>
                    <a:pt x="87881" y="34566"/>
                    <a:pt x="87842" y="33620"/>
                  </a:cubicBezTo>
                  <a:lnTo>
                    <a:pt x="87842" y="30075"/>
                  </a:lnTo>
                  <a:lnTo>
                    <a:pt x="87837" y="30075"/>
                  </a:lnTo>
                  <a:cubicBezTo>
                    <a:pt x="87860" y="29290"/>
                    <a:pt x="87405" y="28538"/>
                    <a:pt x="86438" y="27980"/>
                  </a:cubicBezTo>
                  <a:lnTo>
                    <a:pt x="39381" y="813"/>
                  </a:lnTo>
                  <a:cubicBezTo>
                    <a:pt x="38437" y="268"/>
                    <a:pt x="37174" y="0"/>
                    <a:pt x="35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63;p52">
              <a:extLst>
                <a:ext uri="{FF2B5EF4-FFF2-40B4-BE49-F238E27FC236}">
                  <a16:creationId xmlns:a16="http://schemas.microsoft.com/office/drawing/2014/main" id="{655C28B5-3838-B040-9BEA-2AEFC538241B}"/>
                </a:ext>
              </a:extLst>
            </p:cNvPr>
            <p:cNvSpPr/>
            <p:nvPr/>
          </p:nvSpPr>
          <p:spPr>
            <a:xfrm>
              <a:off x="3411275" y="2705275"/>
              <a:ext cx="2229675" cy="1267775"/>
            </a:xfrm>
            <a:custGeom>
              <a:avLst/>
              <a:gdLst/>
              <a:ahLst/>
              <a:cxnLst/>
              <a:rect l="l" t="t" r="r" b="b"/>
              <a:pathLst>
                <a:path w="89187" h="50711" extrusionOk="0">
                  <a:moveTo>
                    <a:pt x="36519" y="1"/>
                  </a:moveTo>
                  <a:cubicBezTo>
                    <a:pt x="34921" y="1"/>
                    <a:pt x="33237" y="390"/>
                    <a:pt x="31921" y="1150"/>
                  </a:cubicBezTo>
                  <a:lnTo>
                    <a:pt x="2667" y="18039"/>
                  </a:lnTo>
                  <a:cubicBezTo>
                    <a:pt x="262" y="19428"/>
                    <a:pt x="0" y="21528"/>
                    <a:pt x="2084" y="22731"/>
                  </a:cubicBezTo>
                  <a:lnTo>
                    <a:pt x="49140" y="49899"/>
                  </a:lnTo>
                  <a:cubicBezTo>
                    <a:pt x="50084" y="50444"/>
                    <a:pt x="51346" y="50711"/>
                    <a:pt x="52669" y="50711"/>
                  </a:cubicBezTo>
                  <a:cubicBezTo>
                    <a:pt x="54266" y="50711"/>
                    <a:pt x="55950" y="50322"/>
                    <a:pt x="57266" y="49562"/>
                  </a:cubicBezTo>
                  <a:lnTo>
                    <a:pt x="86520" y="32672"/>
                  </a:lnTo>
                  <a:cubicBezTo>
                    <a:pt x="88926" y="31284"/>
                    <a:pt x="89187" y="29183"/>
                    <a:pt x="87104" y="27981"/>
                  </a:cubicBezTo>
                  <a:lnTo>
                    <a:pt x="40047" y="812"/>
                  </a:lnTo>
                  <a:cubicBezTo>
                    <a:pt x="39104" y="268"/>
                    <a:pt x="37841" y="1"/>
                    <a:pt x="36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64;p52">
              <a:extLst>
                <a:ext uri="{FF2B5EF4-FFF2-40B4-BE49-F238E27FC236}">
                  <a16:creationId xmlns:a16="http://schemas.microsoft.com/office/drawing/2014/main" id="{9525BC02-13EF-014D-A213-1F0145F5FAB3}"/>
                </a:ext>
              </a:extLst>
            </p:cNvPr>
            <p:cNvSpPr/>
            <p:nvPr/>
          </p:nvSpPr>
          <p:spPr>
            <a:xfrm>
              <a:off x="4038850" y="2003200"/>
              <a:ext cx="1172500" cy="1600275"/>
            </a:xfrm>
            <a:custGeom>
              <a:avLst/>
              <a:gdLst/>
              <a:ahLst/>
              <a:cxnLst/>
              <a:rect l="l" t="t" r="r" b="b"/>
              <a:pathLst>
                <a:path w="46900" h="64011" extrusionOk="0">
                  <a:moveTo>
                    <a:pt x="22572" y="1"/>
                  </a:moveTo>
                  <a:lnTo>
                    <a:pt x="20137" y="1407"/>
                  </a:lnTo>
                  <a:lnTo>
                    <a:pt x="20137" y="28806"/>
                  </a:lnTo>
                  <a:cubicBezTo>
                    <a:pt x="20137" y="32638"/>
                    <a:pt x="17447" y="37296"/>
                    <a:pt x="14130" y="39212"/>
                  </a:cubicBezTo>
                  <a:lnTo>
                    <a:pt x="1375" y="46576"/>
                  </a:lnTo>
                  <a:cubicBezTo>
                    <a:pt x="616" y="47015"/>
                    <a:pt x="1" y="48079"/>
                    <a:pt x="1" y="48955"/>
                  </a:cubicBezTo>
                  <a:cubicBezTo>
                    <a:pt x="1" y="49167"/>
                    <a:pt x="39" y="49348"/>
                    <a:pt x="104" y="49494"/>
                  </a:cubicBezTo>
                  <a:lnTo>
                    <a:pt x="103" y="49494"/>
                  </a:lnTo>
                  <a:lnTo>
                    <a:pt x="104" y="49496"/>
                  </a:lnTo>
                  <a:cubicBezTo>
                    <a:pt x="241" y="49800"/>
                    <a:pt x="597" y="50169"/>
                    <a:pt x="993" y="50353"/>
                  </a:cubicBezTo>
                  <a:lnTo>
                    <a:pt x="24611" y="63823"/>
                  </a:lnTo>
                  <a:cubicBezTo>
                    <a:pt x="24740" y="63945"/>
                    <a:pt x="24906" y="64010"/>
                    <a:pt x="25097" y="64010"/>
                  </a:cubicBezTo>
                  <a:cubicBezTo>
                    <a:pt x="25279" y="64010"/>
                    <a:pt x="25484" y="63951"/>
                    <a:pt x="25702" y="63826"/>
                  </a:cubicBezTo>
                  <a:lnTo>
                    <a:pt x="38682" y="56332"/>
                  </a:lnTo>
                  <a:cubicBezTo>
                    <a:pt x="43220" y="53712"/>
                    <a:pt x="46899" y="47340"/>
                    <a:pt x="46899" y="42099"/>
                  </a:cubicBezTo>
                  <a:lnTo>
                    <a:pt x="46899" y="14078"/>
                  </a:lnTo>
                  <a:lnTo>
                    <a:pt x="44465" y="15484"/>
                  </a:lnTo>
                  <a:lnTo>
                    <a:pt x="22572" y="2815"/>
                  </a:lnTo>
                  <a:lnTo>
                    <a:pt x="225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65;p52">
              <a:extLst>
                <a:ext uri="{FF2B5EF4-FFF2-40B4-BE49-F238E27FC236}">
                  <a16:creationId xmlns:a16="http://schemas.microsoft.com/office/drawing/2014/main" id="{AE8C7268-D29A-1048-9EBC-AC76711860DF}"/>
                </a:ext>
              </a:extLst>
            </p:cNvPr>
            <p:cNvSpPr/>
            <p:nvPr/>
          </p:nvSpPr>
          <p:spPr>
            <a:xfrm>
              <a:off x="4042600" y="3151850"/>
              <a:ext cx="735450" cy="435600"/>
            </a:xfrm>
            <a:custGeom>
              <a:avLst/>
              <a:gdLst/>
              <a:ahLst/>
              <a:cxnLst/>
              <a:rect l="l" t="t" r="r" b="b"/>
              <a:pathLst>
                <a:path w="29418" h="17424" extrusionOk="0">
                  <a:moveTo>
                    <a:pt x="2315" y="1"/>
                  </a:moveTo>
                  <a:lnTo>
                    <a:pt x="1224" y="630"/>
                  </a:lnTo>
                  <a:cubicBezTo>
                    <a:pt x="687" y="941"/>
                    <a:pt x="227" y="1565"/>
                    <a:pt x="1" y="2215"/>
                  </a:cubicBezTo>
                  <a:lnTo>
                    <a:pt x="26344" y="17424"/>
                  </a:lnTo>
                  <a:lnTo>
                    <a:pt x="29418" y="15648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66;p52">
              <a:extLst>
                <a:ext uri="{FF2B5EF4-FFF2-40B4-BE49-F238E27FC236}">
                  <a16:creationId xmlns:a16="http://schemas.microsoft.com/office/drawing/2014/main" id="{2E177DFE-E915-FE40-B2BC-30506C08D4ED}"/>
                </a:ext>
              </a:extLst>
            </p:cNvPr>
            <p:cNvSpPr/>
            <p:nvPr/>
          </p:nvSpPr>
          <p:spPr>
            <a:xfrm>
              <a:off x="4647050" y="2355150"/>
              <a:ext cx="564300" cy="1248400"/>
            </a:xfrm>
            <a:custGeom>
              <a:avLst/>
              <a:gdLst/>
              <a:ahLst/>
              <a:cxnLst/>
              <a:rect l="l" t="t" r="r" b="b"/>
              <a:pathLst>
                <a:path w="22572" h="49936" extrusionOk="0">
                  <a:moveTo>
                    <a:pt x="22571" y="0"/>
                  </a:moveTo>
                  <a:lnTo>
                    <a:pt x="20137" y="1406"/>
                  </a:lnTo>
                  <a:lnTo>
                    <a:pt x="20137" y="28806"/>
                  </a:lnTo>
                  <a:cubicBezTo>
                    <a:pt x="20137" y="32637"/>
                    <a:pt x="17447" y="37297"/>
                    <a:pt x="14130" y="39212"/>
                  </a:cubicBezTo>
                  <a:lnTo>
                    <a:pt x="1375" y="46576"/>
                  </a:lnTo>
                  <a:cubicBezTo>
                    <a:pt x="616" y="47014"/>
                    <a:pt x="1" y="48079"/>
                    <a:pt x="1" y="48956"/>
                  </a:cubicBezTo>
                  <a:cubicBezTo>
                    <a:pt x="1" y="49576"/>
                    <a:pt x="310" y="49935"/>
                    <a:pt x="760" y="49935"/>
                  </a:cubicBezTo>
                  <a:cubicBezTo>
                    <a:pt x="945" y="49935"/>
                    <a:pt x="1153" y="49875"/>
                    <a:pt x="1374" y="49748"/>
                  </a:cubicBezTo>
                  <a:lnTo>
                    <a:pt x="14354" y="42254"/>
                  </a:lnTo>
                  <a:cubicBezTo>
                    <a:pt x="18892" y="39634"/>
                    <a:pt x="22571" y="33262"/>
                    <a:pt x="22571" y="28021"/>
                  </a:cubicBezTo>
                  <a:lnTo>
                    <a:pt x="225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67;p52">
              <a:extLst>
                <a:ext uri="{FF2B5EF4-FFF2-40B4-BE49-F238E27FC236}">
                  <a16:creationId xmlns:a16="http://schemas.microsoft.com/office/drawing/2014/main" id="{8C066DDA-79BB-7C47-86AC-03F3E1993BFE}"/>
                </a:ext>
              </a:extLst>
            </p:cNvPr>
            <p:cNvSpPr/>
            <p:nvPr/>
          </p:nvSpPr>
          <p:spPr>
            <a:xfrm>
              <a:off x="3613400" y="291600"/>
              <a:ext cx="2390650" cy="3157100"/>
            </a:xfrm>
            <a:custGeom>
              <a:avLst/>
              <a:gdLst/>
              <a:ahLst/>
              <a:cxnLst/>
              <a:rect l="l" t="t" r="r" b="b"/>
              <a:pathLst>
                <a:path w="95626" h="126284" extrusionOk="0">
                  <a:moveTo>
                    <a:pt x="1" y="0"/>
                  </a:moveTo>
                  <a:lnTo>
                    <a:pt x="1" y="71073"/>
                  </a:lnTo>
                  <a:lnTo>
                    <a:pt x="95626" y="126283"/>
                  </a:lnTo>
                  <a:lnTo>
                    <a:pt x="95626" y="552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68;p52">
              <a:extLst>
                <a:ext uri="{FF2B5EF4-FFF2-40B4-BE49-F238E27FC236}">
                  <a16:creationId xmlns:a16="http://schemas.microsoft.com/office/drawing/2014/main" id="{8ADE139E-6A3B-054B-ADCD-1963836CB296}"/>
                </a:ext>
              </a:extLst>
            </p:cNvPr>
            <p:cNvSpPr/>
            <p:nvPr/>
          </p:nvSpPr>
          <p:spPr>
            <a:xfrm>
              <a:off x="3656075" y="495525"/>
              <a:ext cx="2305325" cy="2749225"/>
            </a:xfrm>
            <a:custGeom>
              <a:avLst/>
              <a:gdLst/>
              <a:ahLst/>
              <a:cxnLst/>
              <a:rect l="l" t="t" r="r" b="b"/>
              <a:pathLst>
                <a:path w="92213" h="109969" extrusionOk="0">
                  <a:moveTo>
                    <a:pt x="2260" y="0"/>
                  </a:moveTo>
                  <a:cubicBezTo>
                    <a:pt x="1081" y="0"/>
                    <a:pt x="1" y="943"/>
                    <a:pt x="1" y="2260"/>
                  </a:cubicBezTo>
                  <a:lnTo>
                    <a:pt x="1" y="57077"/>
                  </a:lnTo>
                  <a:cubicBezTo>
                    <a:pt x="1" y="57883"/>
                    <a:pt x="431" y="58628"/>
                    <a:pt x="1129" y="59030"/>
                  </a:cubicBezTo>
                  <a:lnTo>
                    <a:pt x="88828" y="109663"/>
                  </a:lnTo>
                  <a:cubicBezTo>
                    <a:pt x="89191" y="109873"/>
                    <a:pt x="89577" y="109969"/>
                    <a:pt x="89952" y="109969"/>
                  </a:cubicBezTo>
                  <a:cubicBezTo>
                    <a:pt x="91131" y="109969"/>
                    <a:pt x="92212" y="109027"/>
                    <a:pt x="92212" y="107709"/>
                  </a:cubicBezTo>
                  <a:lnTo>
                    <a:pt x="92212" y="52893"/>
                  </a:lnTo>
                  <a:cubicBezTo>
                    <a:pt x="92212" y="52086"/>
                    <a:pt x="91782" y="51341"/>
                    <a:pt x="91084" y="50938"/>
                  </a:cubicBezTo>
                  <a:lnTo>
                    <a:pt x="3385" y="306"/>
                  </a:lnTo>
                  <a:cubicBezTo>
                    <a:pt x="3021" y="96"/>
                    <a:pt x="2636" y="0"/>
                    <a:pt x="2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69;p52">
              <a:extLst>
                <a:ext uri="{FF2B5EF4-FFF2-40B4-BE49-F238E27FC236}">
                  <a16:creationId xmlns:a16="http://schemas.microsoft.com/office/drawing/2014/main" id="{E2D52956-DC8E-904F-B024-4E796FDBF95C}"/>
                </a:ext>
              </a:extLst>
            </p:cNvPr>
            <p:cNvSpPr/>
            <p:nvPr/>
          </p:nvSpPr>
          <p:spPr>
            <a:xfrm>
              <a:off x="4038850" y="675300"/>
              <a:ext cx="1472350" cy="2350725"/>
            </a:xfrm>
            <a:custGeom>
              <a:avLst/>
              <a:gdLst/>
              <a:ahLst/>
              <a:cxnLst/>
              <a:rect l="l" t="t" r="r" b="b"/>
              <a:pathLst>
                <a:path w="58894" h="94029" extrusionOk="0">
                  <a:moveTo>
                    <a:pt x="1" y="0"/>
                  </a:moveTo>
                  <a:lnTo>
                    <a:pt x="1" y="60027"/>
                  </a:lnTo>
                  <a:lnTo>
                    <a:pt x="58893" y="94029"/>
                  </a:lnTo>
                  <a:lnTo>
                    <a:pt x="58893" y="340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0;p52">
              <a:extLst>
                <a:ext uri="{FF2B5EF4-FFF2-40B4-BE49-F238E27FC236}">
                  <a16:creationId xmlns:a16="http://schemas.microsoft.com/office/drawing/2014/main" id="{290DB956-1D78-D541-B4F8-033D3A49C019}"/>
                </a:ext>
              </a:extLst>
            </p:cNvPr>
            <p:cNvSpPr/>
            <p:nvPr/>
          </p:nvSpPr>
          <p:spPr>
            <a:xfrm>
              <a:off x="4140100" y="869700"/>
              <a:ext cx="1269850" cy="895775"/>
            </a:xfrm>
            <a:custGeom>
              <a:avLst/>
              <a:gdLst/>
              <a:ahLst/>
              <a:cxnLst/>
              <a:rect l="l" t="t" r="r" b="b"/>
              <a:pathLst>
                <a:path w="50794" h="35831" extrusionOk="0">
                  <a:moveTo>
                    <a:pt x="0" y="1"/>
                  </a:moveTo>
                  <a:lnTo>
                    <a:pt x="0" y="6505"/>
                  </a:lnTo>
                  <a:lnTo>
                    <a:pt x="50794" y="35831"/>
                  </a:lnTo>
                  <a:lnTo>
                    <a:pt x="50794" y="29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1;p52">
              <a:extLst>
                <a:ext uri="{FF2B5EF4-FFF2-40B4-BE49-F238E27FC236}">
                  <a16:creationId xmlns:a16="http://schemas.microsoft.com/office/drawing/2014/main" id="{72EDB7FE-FBD3-C44E-AB93-888B0CCE00E1}"/>
                </a:ext>
              </a:extLst>
            </p:cNvPr>
            <p:cNvSpPr/>
            <p:nvPr/>
          </p:nvSpPr>
          <p:spPr>
            <a:xfrm>
              <a:off x="4140100" y="1142100"/>
              <a:ext cx="720425" cy="939275"/>
            </a:xfrm>
            <a:custGeom>
              <a:avLst/>
              <a:gdLst/>
              <a:ahLst/>
              <a:cxnLst/>
              <a:rect l="l" t="t" r="r" b="b"/>
              <a:pathLst>
                <a:path w="28817" h="37571" extrusionOk="0">
                  <a:moveTo>
                    <a:pt x="1106" y="0"/>
                  </a:moveTo>
                  <a:cubicBezTo>
                    <a:pt x="455" y="0"/>
                    <a:pt x="0" y="601"/>
                    <a:pt x="0" y="1607"/>
                  </a:cubicBezTo>
                  <a:lnTo>
                    <a:pt x="0" y="19328"/>
                  </a:lnTo>
                  <a:cubicBezTo>
                    <a:pt x="0" y="20678"/>
                    <a:pt x="821" y="22247"/>
                    <a:pt x="1835" y="22832"/>
                  </a:cubicBezTo>
                  <a:lnTo>
                    <a:pt x="26982" y="37350"/>
                  </a:lnTo>
                  <a:cubicBezTo>
                    <a:pt x="27240" y="37500"/>
                    <a:pt x="27487" y="37571"/>
                    <a:pt x="27710" y="37571"/>
                  </a:cubicBezTo>
                  <a:cubicBezTo>
                    <a:pt x="28361" y="37571"/>
                    <a:pt x="28816" y="36970"/>
                    <a:pt x="28816" y="35964"/>
                  </a:cubicBezTo>
                  <a:lnTo>
                    <a:pt x="28816" y="18243"/>
                  </a:lnTo>
                  <a:cubicBezTo>
                    <a:pt x="28816" y="16893"/>
                    <a:pt x="27995" y="15324"/>
                    <a:pt x="26982" y="14739"/>
                  </a:cubicBezTo>
                  <a:lnTo>
                    <a:pt x="1835" y="221"/>
                  </a:lnTo>
                  <a:cubicBezTo>
                    <a:pt x="1576" y="71"/>
                    <a:pt x="1329" y="0"/>
                    <a:pt x="1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2;p52">
              <a:extLst>
                <a:ext uri="{FF2B5EF4-FFF2-40B4-BE49-F238E27FC236}">
                  <a16:creationId xmlns:a16="http://schemas.microsoft.com/office/drawing/2014/main" id="{4E661C7A-05D5-7842-B7EB-7255D2CEC56A}"/>
                </a:ext>
              </a:extLst>
            </p:cNvPr>
            <p:cNvSpPr/>
            <p:nvPr/>
          </p:nvSpPr>
          <p:spPr>
            <a:xfrm>
              <a:off x="4198150" y="1411875"/>
              <a:ext cx="604300" cy="399725"/>
            </a:xfrm>
            <a:custGeom>
              <a:avLst/>
              <a:gdLst/>
              <a:ahLst/>
              <a:cxnLst/>
              <a:rect l="l" t="t" r="r" b="b"/>
              <a:pathLst>
                <a:path w="24172" h="15989" extrusionOk="0">
                  <a:moveTo>
                    <a:pt x="704" y="1"/>
                  </a:moveTo>
                  <a:cubicBezTo>
                    <a:pt x="291" y="1"/>
                    <a:pt x="0" y="382"/>
                    <a:pt x="0" y="1016"/>
                  </a:cubicBezTo>
                  <a:cubicBezTo>
                    <a:pt x="0" y="1869"/>
                    <a:pt x="523" y="2867"/>
                    <a:pt x="1162" y="3236"/>
                  </a:cubicBezTo>
                  <a:lnTo>
                    <a:pt x="23011" y="15850"/>
                  </a:lnTo>
                  <a:cubicBezTo>
                    <a:pt x="23173" y="15944"/>
                    <a:pt x="23328" y="15988"/>
                    <a:pt x="23469" y="15988"/>
                  </a:cubicBezTo>
                  <a:cubicBezTo>
                    <a:pt x="23881" y="15988"/>
                    <a:pt x="24171" y="15607"/>
                    <a:pt x="24171" y="14973"/>
                  </a:cubicBezTo>
                  <a:cubicBezTo>
                    <a:pt x="24171" y="14121"/>
                    <a:pt x="23650" y="13123"/>
                    <a:pt x="23011" y="12753"/>
                  </a:cubicBezTo>
                  <a:lnTo>
                    <a:pt x="1162" y="139"/>
                  </a:lnTo>
                  <a:cubicBezTo>
                    <a:pt x="999" y="45"/>
                    <a:pt x="844" y="1"/>
                    <a:pt x="70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73;p52">
              <a:extLst>
                <a:ext uri="{FF2B5EF4-FFF2-40B4-BE49-F238E27FC236}">
                  <a16:creationId xmlns:a16="http://schemas.microsoft.com/office/drawing/2014/main" id="{E06B7528-2327-CB4D-8AF1-374F4538FCC4}"/>
                </a:ext>
              </a:extLst>
            </p:cNvPr>
            <p:cNvSpPr/>
            <p:nvPr/>
          </p:nvSpPr>
          <p:spPr>
            <a:xfrm>
              <a:off x="4198150" y="1265250"/>
              <a:ext cx="604300" cy="399700"/>
            </a:xfrm>
            <a:custGeom>
              <a:avLst/>
              <a:gdLst/>
              <a:ahLst/>
              <a:cxnLst/>
              <a:rect l="l" t="t" r="r" b="b"/>
              <a:pathLst>
                <a:path w="24172" h="15988" extrusionOk="0">
                  <a:moveTo>
                    <a:pt x="704" y="1"/>
                  </a:moveTo>
                  <a:cubicBezTo>
                    <a:pt x="291" y="1"/>
                    <a:pt x="0" y="382"/>
                    <a:pt x="0" y="1016"/>
                  </a:cubicBezTo>
                  <a:cubicBezTo>
                    <a:pt x="0" y="1867"/>
                    <a:pt x="523" y="2866"/>
                    <a:pt x="1162" y="3235"/>
                  </a:cubicBezTo>
                  <a:lnTo>
                    <a:pt x="23011" y="15849"/>
                  </a:lnTo>
                  <a:cubicBezTo>
                    <a:pt x="23174" y="15943"/>
                    <a:pt x="23329" y="15988"/>
                    <a:pt x="23469" y="15988"/>
                  </a:cubicBezTo>
                  <a:cubicBezTo>
                    <a:pt x="23881" y="15988"/>
                    <a:pt x="24171" y="15607"/>
                    <a:pt x="24171" y="14972"/>
                  </a:cubicBezTo>
                  <a:cubicBezTo>
                    <a:pt x="24171" y="14120"/>
                    <a:pt x="23650" y="13123"/>
                    <a:pt x="23011" y="12753"/>
                  </a:cubicBezTo>
                  <a:lnTo>
                    <a:pt x="1162" y="139"/>
                  </a:lnTo>
                  <a:cubicBezTo>
                    <a:pt x="999" y="45"/>
                    <a:pt x="844" y="1"/>
                    <a:pt x="70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74;p52">
              <a:extLst>
                <a:ext uri="{FF2B5EF4-FFF2-40B4-BE49-F238E27FC236}">
                  <a16:creationId xmlns:a16="http://schemas.microsoft.com/office/drawing/2014/main" id="{C10C89EF-FA18-BE4A-AA8E-7F07E95A29F9}"/>
                </a:ext>
              </a:extLst>
            </p:cNvPr>
            <p:cNvSpPr/>
            <p:nvPr/>
          </p:nvSpPr>
          <p:spPr>
            <a:xfrm>
              <a:off x="4198150" y="1565850"/>
              <a:ext cx="604300" cy="399700"/>
            </a:xfrm>
            <a:custGeom>
              <a:avLst/>
              <a:gdLst/>
              <a:ahLst/>
              <a:cxnLst/>
              <a:rect l="l" t="t" r="r" b="b"/>
              <a:pathLst>
                <a:path w="24172" h="15988" extrusionOk="0">
                  <a:moveTo>
                    <a:pt x="703" y="0"/>
                  </a:moveTo>
                  <a:cubicBezTo>
                    <a:pt x="291" y="0"/>
                    <a:pt x="0" y="382"/>
                    <a:pt x="0" y="1016"/>
                  </a:cubicBezTo>
                  <a:cubicBezTo>
                    <a:pt x="0" y="1867"/>
                    <a:pt x="523" y="2866"/>
                    <a:pt x="1162" y="3235"/>
                  </a:cubicBezTo>
                  <a:lnTo>
                    <a:pt x="23011" y="15849"/>
                  </a:lnTo>
                  <a:cubicBezTo>
                    <a:pt x="23174" y="15943"/>
                    <a:pt x="23329" y="15988"/>
                    <a:pt x="23469" y="15988"/>
                  </a:cubicBezTo>
                  <a:cubicBezTo>
                    <a:pt x="23881" y="15988"/>
                    <a:pt x="24171" y="15607"/>
                    <a:pt x="24171" y="14971"/>
                  </a:cubicBezTo>
                  <a:cubicBezTo>
                    <a:pt x="24171" y="14120"/>
                    <a:pt x="23650" y="13121"/>
                    <a:pt x="23011" y="12753"/>
                  </a:cubicBezTo>
                  <a:lnTo>
                    <a:pt x="1162" y="138"/>
                  </a:lnTo>
                  <a:cubicBezTo>
                    <a:pt x="999" y="44"/>
                    <a:pt x="844" y="0"/>
                    <a:pt x="70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75;p52">
              <a:extLst>
                <a:ext uri="{FF2B5EF4-FFF2-40B4-BE49-F238E27FC236}">
                  <a16:creationId xmlns:a16="http://schemas.microsoft.com/office/drawing/2014/main" id="{28FDECD8-4F22-9245-8BDB-A79A2625F2E0}"/>
                </a:ext>
              </a:extLst>
            </p:cNvPr>
            <p:cNvSpPr/>
            <p:nvPr/>
          </p:nvSpPr>
          <p:spPr>
            <a:xfrm>
              <a:off x="4938200" y="1696200"/>
              <a:ext cx="471750" cy="609025"/>
            </a:xfrm>
            <a:custGeom>
              <a:avLst/>
              <a:gdLst/>
              <a:ahLst/>
              <a:cxnLst/>
              <a:rect l="l" t="t" r="r" b="b"/>
              <a:pathLst>
                <a:path w="18870" h="24361" extrusionOk="0">
                  <a:moveTo>
                    <a:pt x="5216" y="1"/>
                  </a:moveTo>
                  <a:cubicBezTo>
                    <a:pt x="4317" y="1"/>
                    <a:pt x="3488" y="208"/>
                    <a:pt x="2764" y="626"/>
                  </a:cubicBezTo>
                  <a:cubicBezTo>
                    <a:pt x="994" y="1647"/>
                    <a:pt x="1" y="3844"/>
                    <a:pt x="1" y="6734"/>
                  </a:cubicBezTo>
                  <a:cubicBezTo>
                    <a:pt x="1" y="9623"/>
                    <a:pt x="994" y="12968"/>
                    <a:pt x="2764" y="16033"/>
                  </a:cubicBezTo>
                  <a:cubicBezTo>
                    <a:pt x="4533" y="19097"/>
                    <a:pt x="6932" y="21630"/>
                    <a:pt x="9434" y="23075"/>
                  </a:cubicBezTo>
                  <a:cubicBezTo>
                    <a:pt x="10913" y="23928"/>
                    <a:pt x="12356" y="24361"/>
                    <a:pt x="13655" y="24361"/>
                  </a:cubicBezTo>
                  <a:cubicBezTo>
                    <a:pt x="14553" y="24361"/>
                    <a:pt x="15383" y="24154"/>
                    <a:pt x="16106" y="23736"/>
                  </a:cubicBezTo>
                  <a:cubicBezTo>
                    <a:pt x="17875" y="22715"/>
                    <a:pt x="18870" y="20517"/>
                    <a:pt x="18870" y="17628"/>
                  </a:cubicBezTo>
                  <a:cubicBezTo>
                    <a:pt x="18870" y="14738"/>
                    <a:pt x="17875" y="11394"/>
                    <a:pt x="16106" y="8329"/>
                  </a:cubicBezTo>
                  <a:cubicBezTo>
                    <a:pt x="14337" y="5265"/>
                    <a:pt x="11938" y="2731"/>
                    <a:pt x="9434" y="1287"/>
                  </a:cubicBezTo>
                  <a:cubicBezTo>
                    <a:pt x="7956" y="433"/>
                    <a:pt x="6514" y="1"/>
                    <a:pt x="52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76;p52">
              <a:extLst>
                <a:ext uri="{FF2B5EF4-FFF2-40B4-BE49-F238E27FC236}">
                  <a16:creationId xmlns:a16="http://schemas.microsoft.com/office/drawing/2014/main" id="{6889A431-624F-2848-911A-501433C0F425}"/>
                </a:ext>
              </a:extLst>
            </p:cNvPr>
            <p:cNvSpPr/>
            <p:nvPr/>
          </p:nvSpPr>
          <p:spPr>
            <a:xfrm>
              <a:off x="5085050" y="1885800"/>
              <a:ext cx="178050" cy="229900"/>
            </a:xfrm>
            <a:custGeom>
              <a:avLst/>
              <a:gdLst/>
              <a:ahLst/>
              <a:cxnLst/>
              <a:rect l="l" t="t" r="r" b="b"/>
              <a:pathLst>
                <a:path w="7122" h="9196" extrusionOk="0">
                  <a:moveTo>
                    <a:pt x="1971" y="0"/>
                  </a:moveTo>
                  <a:cubicBezTo>
                    <a:pt x="803" y="0"/>
                    <a:pt x="1" y="932"/>
                    <a:pt x="1" y="2543"/>
                  </a:cubicBezTo>
                  <a:cubicBezTo>
                    <a:pt x="1" y="4812"/>
                    <a:pt x="1595" y="7573"/>
                    <a:pt x="3562" y="8709"/>
                  </a:cubicBezTo>
                  <a:cubicBezTo>
                    <a:pt x="4133" y="9039"/>
                    <a:pt x="4673" y="9195"/>
                    <a:pt x="5151" y="9195"/>
                  </a:cubicBezTo>
                  <a:cubicBezTo>
                    <a:pt x="6319" y="9195"/>
                    <a:pt x="7122" y="8264"/>
                    <a:pt x="7122" y="6653"/>
                  </a:cubicBezTo>
                  <a:cubicBezTo>
                    <a:pt x="7122" y="4383"/>
                    <a:pt x="5527" y="1622"/>
                    <a:pt x="3562" y="487"/>
                  </a:cubicBezTo>
                  <a:cubicBezTo>
                    <a:pt x="2990" y="157"/>
                    <a:pt x="2450" y="0"/>
                    <a:pt x="1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77;p52">
              <a:extLst>
                <a:ext uri="{FF2B5EF4-FFF2-40B4-BE49-F238E27FC236}">
                  <a16:creationId xmlns:a16="http://schemas.microsoft.com/office/drawing/2014/main" id="{E563C091-266C-6042-888F-358DBFDB08CF}"/>
                </a:ext>
              </a:extLst>
            </p:cNvPr>
            <p:cNvSpPr/>
            <p:nvPr/>
          </p:nvSpPr>
          <p:spPr>
            <a:xfrm>
              <a:off x="4140100" y="1785050"/>
              <a:ext cx="1269850" cy="796925"/>
            </a:xfrm>
            <a:custGeom>
              <a:avLst/>
              <a:gdLst/>
              <a:ahLst/>
              <a:cxnLst/>
              <a:rect l="l" t="t" r="r" b="b"/>
              <a:pathLst>
                <a:path w="50794" h="31877" extrusionOk="0">
                  <a:moveTo>
                    <a:pt x="883" y="0"/>
                  </a:moveTo>
                  <a:cubicBezTo>
                    <a:pt x="365" y="0"/>
                    <a:pt x="0" y="479"/>
                    <a:pt x="0" y="1276"/>
                  </a:cubicBezTo>
                  <a:cubicBezTo>
                    <a:pt x="0" y="2344"/>
                    <a:pt x="656" y="3598"/>
                    <a:pt x="1458" y="4061"/>
                  </a:cubicBezTo>
                  <a:lnTo>
                    <a:pt x="49336" y="31703"/>
                  </a:lnTo>
                  <a:cubicBezTo>
                    <a:pt x="49540" y="31821"/>
                    <a:pt x="49735" y="31876"/>
                    <a:pt x="49911" y="31876"/>
                  </a:cubicBezTo>
                  <a:cubicBezTo>
                    <a:pt x="50429" y="31876"/>
                    <a:pt x="50794" y="31399"/>
                    <a:pt x="50794" y="30602"/>
                  </a:cubicBezTo>
                  <a:cubicBezTo>
                    <a:pt x="50794" y="29532"/>
                    <a:pt x="50137" y="28280"/>
                    <a:pt x="49336" y="27817"/>
                  </a:cubicBezTo>
                  <a:lnTo>
                    <a:pt x="1458" y="174"/>
                  </a:lnTo>
                  <a:cubicBezTo>
                    <a:pt x="1254" y="56"/>
                    <a:pt x="1059" y="0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78;p52">
              <a:extLst>
                <a:ext uri="{FF2B5EF4-FFF2-40B4-BE49-F238E27FC236}">
                  <a16:creationId xmlns:a16="http://schemas.microsoft.com/office/drawing/2014/main" id="{19A747BB-B0BF-734B-9A39-F32D6BD0AEF6}"/>
                </a:ext>
              </a:extLst>
            </p:cNvPr>
            <p:cNvSpPr/>
            <p:nvPr/>
          </p:nvSpPr>
          <p:spPr>
            <a:xfrm>
              <a:off x="4140100" y="1982200"/>
              <a:ext cx="165075" cy="213175"/>
            </a:xfrm>
            <a:custGeom>
              <a:avLst/>
              <a:gdLst/>
              <a:ahLst/>
              <a:cxnLst/>
              <a:rect l="l" t="t" r="r" b="b"/>
              <a:pathLst>
                <a:path w="6603" h="8527" extrusionOk="0">
                  <a:moveTo>
                    <a:pt x="1826" y="1"/>
                  </a:moveTo>
                  <a:cubicBezTo>
                    <a:pt x="743" y="1"/>
                    <a:pt x="0" y="864"/>
                    <a:pt x="0" y="2358"/>
                  </a:cubicBezTo>
                  <a:cubicBezTo>
                    <a:pt x="0" y="4463"/>
                    <a:pt x="1478" y="7024"/>
                    <a:pt x="3301" y="8076"/>
                  </a:cubicBezTo>
                  <a:cubicBezTo>
                    <a:pt x="3831" y="8382"/>
                    <a:pt x="4332" y="8527"/>
                    <a:pt x="4776" y="8527"/>
                  </a:cubicBezTo>
                  <a:cubicBezTo>
                    <a:pt x="5859" y="8527"/>
                    <a:pt x="6603" y="7664"/>
                    <a:pt x="6603" y="6171"/>
                  </a:cubicBezTo>
                  <a:cubicBezTo>
                    <a:pt x="6603" y="4066"/>
                    <a:pt x="5124" y="1505"/>
                    <a:pt x="3301" y="452"/>
                  </a:cubicBezTo>
                  <a:cubicBezTo>
                    <a:pt x="2771" y="146"/>
                    <a:pt x="2270" y="1"/>
                    <a:pt x="1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79;p52">
              <a:extLst>
                <a:ext uri="{FF2B5EF4-FFF2-40B4-BE49-F238E27FC236}">
                  <a16:creationId xmlns:a16="http://schemas.microsoft.com/office/drawing/2014/main" id="{D3736229-FFFA-7C4E-BD6A-878D1F247FF4}"/>
                </a:ext>
              </a:extLst>
            </p:cNvPr>
            <p:cNvSpPr/>
            <p:nvPr/>
          </p:nvSpPr>
          <p:spPr>
            <a:xfrm>
              <a:off x="4361025" y="2109775"/>
              <a:ext cx="165100" cy="213175"/>
            </a:xfrm>
            <a:custGeom>
              <a:avLst/>
              <a:gdLst/>
              <a:ahLst/>
              <a:cxnLst/>
              <a:rect l="l" t="t" r="r" b="b"/>
              <a:pathLst>
                <a:path w="6604" h="8527" extrusionOk="0">
                  <a:moveTo>
                    <a:pt x="1828" y="0"/>
                  </a:moveTo>
                  <a:cubicBezTo>
                    <a:pt x="745" y="0"/>
                    <a:pt x="1" y="864"/>
                    <a:pt x="1" y="2358"/>
                  </a:cubicBezTo>
                  <a:cubicBezTo>
                    <a:pt x="1" y="4463"/>
                    <a:pt x="1479" y="7023"/>
                    <a:pt x="3303" y="8076"/>
                  </a:cubicBezTo>
                  <a:cubicBezTo>
                    <a:pt x="3832" y="8382"/>
                    <a:pt x="4333" y="8527"/>
                    <a:pt x="4777" y="8527"/>
                  </a:cubicBezTo>
                  <a:cubicBezTo>
                    <a:pt x="5860" y="8527"/>
                    <a:pt x="6604" y="7663"/>
                    <a:pt x="6604" y="6169"/>
                  </a:cubicBezTo>
                  <a:cubicBezTo>
                    <a:pt x="6604" y="4065"/>
                    <a:pt x="5125" y="1505"/>
                    <a:pt x="3303" y="451"/>
                  </a:cubicBezTo>
                  <a:cubicBezTo>
                    <a:pt x="2773" y="145"/>
                    <a:pt x="2272" y="0"/>
                    <a:pt x="1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0;p52">
              <a:extLst>
                <a:ext uri="{FF2B5EF4-FFF2-40B4-BE49-F238E27FC236}">
                  <a16:creationId xmlns:a16="http://schemas.microsoft.com/office/drawing/2014/main" id="{19DF0E11-22AA-E641-8DAE-371421DA19B5}"/>
                </a:ext>
              </a:extLst>
            </p:cNvPr>
            <p:cNvSpPr/>
            <p:nvPr/>
          </p:nvSpPr>
          <p:spPr>
            <a:xfrm>
              <a:off x="4581975" y="2237350"/>
              <a:ext cx="165125" cy="213175"/>
            </a:xfrm>
            <a:custGeom>
              <a:avLst/>
              <a:gdLst/>
              <a:ahLst/>
              <a:cxnLst/>
              <a:rect l="l" t="t" r="r" b="b"/>
              <a:pathLst>
                <a:path w="6605" h="8527" extrusionOk="0">
                  <a:moveTo>
                    <a:pt x="1828" y="0"/>
                  </a:moveTo>
                  <a:cubicBezTo>
                    <a:pt x="745" y="0"/>
                    <a:pt x="1" y="864"/>
                    <a:pt x="1" y="2357"/>
                  </a:cubicBezTo>
                  <a:cubicBezTo>
                    <a:pt x="1" y="4463"/>
                    <a:pt x="1479" y="7023"/>
                    <a:pt x="3303" y="8075"/>
                  </a:cubicBezTo>
                  <a:cubicBezTo>
                    <a:pt x="3833" y="8381"/>
                    <a:pt x="4334" y="8527"/>
                    <a:pt x="4778" y="8527"/>
                  </a:cubicBezTo>
                  <a:cubicBezTo>
                    <a:pt x="5861" y="8527"/>
                    <a:pt x="6604" y="7663"/>
                    <a:pt x="6604" y="6169"/>
                  </a:cubicBezTo>
                  <a:cubicBezTo>
                    <a:pt x="6604" y="4065"/>
                    <a:pt x="5126" y="1504"/>
                    <a:pt x="3303" y="451"/>
                  </a:cubicBezTo>
                  <a:cubicBezTo>
                    <a:pt x="2773" y="145"/>
                    <a:pt x="2272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1;p52">
              <a:extLst>
                <a:ext uri="{FF2B5EF4-FFF2-40B4-BE49-F238E27FC236}">
                  <a16:creationId xmlns:a16="http://schemas.microsoft.com/office/drawing/2014/main" id="{CFE3AF84-B0DF-2444-B269-B0ED971466C7}"/>
                </a:ext>
              </a:extLst>
            </p:cNvPr>
            <p:cNvSpPr/>
            <p:nvPr/>
          </p:nvSpPr>
          <p:spPr>
            <a:xfrm>
              <a:off x="4802950" y="2364925"/>
              <a:ext cx="165100" cy="213150"/>
            </a:xfrm>
            <a:custGeom>
              <a:avLst/>
              <a:gdLst/>
              <a:ahLst/>
              <a:cxnLst/>
              <a:rect l="l" t="t" r="r" b="b"/>
              <a:pathLst>
                <a:path w="6604" h="8526" extrusionOk="0">
                  <a:moveTo>
                    <a:pt x="1827" y="0"/>
                  </a:moveTo>
                  <a:cubicBezTo>
                    <a:pt x="744" y="0"/>
                    <a:pt x="0" y="864"/>
                    <a:pt x="0" y="2357"/>
                  </a:cubicBezTo>
                  <a:cubicBezTo>
                    <a:pt x="0" y="4463"/>
                    <a:pt x="1478" y="7023"/>
                    <a:pt x="3301" y="8075"/>
                  </a:cubicBezTo>
                  <a:cubicBezTo>
                    <a:pt x="3831" y="8381"/>
                    <a:pt x="4332" y="8526"/>
                    <a:pt x="4776" y="8526"/>
                  </a:cubicBezTo>
                  <a:cubicBezTo>
                    <a:pt x="5859" y="8526"/>
                    <a:pt x="6603" y="7663"/>
                    <a:pt x="6603" y="6169"/>
                  </a:cubicBezTo>
                  <a:cubicBezTo>
                    <a:pt x="6603" y="4064"/>
                    <a:pt x="5125" y="1504"/>
                    <a:pt x="3301" y="451"/>
                  </a:cubicBezTo>
                  <a:cubicBezTo>
                    <a:pt x="2772" y="145"/>
                    <a:pt x="2271" y="0"/>
                    <a:pt x="18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2;p52">
              <a:extLst>
                <a:ext uri="{FF2B5EF4-FFF2-40B4-BE49-F238E27FC236}">
                  <a16:creationId xmlns:a16="http://schemas.microsoft.com/office/drawing/2014/main" id="{D8844C39-CBC7-7C49-BD7E-DBDB56446D48}"/>
                </a:ext>
              </a:extLst>
            </p:cNvPr>
            <p:cNvSpPr/>
            <p:nvPr/>
          </p:nvSpPr>
          <p:spPr>
            <a:xfrm>
              <a:off x="5023900" y="2492475"/>
              <a:ext cx="165100" cy="213175"/>
            </a:xfrm>
            <a:custGeom>
              <a:avLst/>
              <a:gdLst/>
              <a:ahLst/>
              <a:cxnLst/>
              <a:rect l="l" t="t" r="r" b="b"/>
              <a:pathLst>
                <a:path w="6604" h="8527" extrusionOk="0">
                  <a:moveTo>
                    <a:pt x="1828" y="0"/>
                  </a:moveTo>
                  <a:cubicBezTo>
                    <a:pt x="744" y="0"/>
                    <a:pt x="0" y="864"/>
                    <a:pt x="0" y="2358"/>
                  </a:cubicBezTo>
                  <a:cubicBezTo>
                    <a:pt x="0" y="4463"/>
                    <a:pt x="1479" y="7024"/>
                    <a:pt x="3302" y="8076"/>
                  </a:cubicBezTo>
                  <a:cubicBezTo>
                    <a:pt x="3832" y="8382"/>
                    <a:pt x="4333" y="8527"/>
                    <a:pt x="4777" y="8527"/>
                  </a:cubicBezTo>
                  <a:cubicBezTo>
                    <a:pt x="5860" y="8527"/>
                    <a:pt x="6604" y="7664"/>
                    <a:pt x="6604" y="6170"/>
                  </a:cubicBezTo>
                  <a:cubicBezTo>
                    <a:pt x="6604" y="4065"/>
                    <a:pt x="5125" y="1505"/>
                    <a:pt x="3302" y="451"/>
                  </a:cubicBezTo>
                  <a:cubicBezTo>
                    <a:pt x="2772" y="145"/>
                    <a:pt x="2271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83;p52">
              <a:extLst>
                <a:ext uri="{FF2B5EF4-FFF2-40B4-BE49-F238E27FC236}">
                  <a16:creationId xmlns:a16="http://schemas.microsoft.com/office/drawing/2014/main" id="{313DEABE-8619-BF40-B297-9DE0C7E32B41}"/>
                </a:ext>
              </a:extLst>
            </p:cNvPr>
            <p:cNvSpPr/>
            <p:nvPr/>
          </p:nvSpPr>
          <p:spPr>
            <a:xfrm>
              <a:off x="6004025" y="1618075"/>
              <a:ext cx="93125" cy="1830625"/>
            </a:xfrm>
            <a:custGeom>
              <a:avLst/>
              <a:gdLst/>
              <a:ahLst/>
              <a:cxnLst/>
              <a:rect l="l" t="t" r="r" b="b"/>
              <a:pathLst>
                <a:path w="3725" h="73225" extrusionOk="0">
                  <a:moveTo>
                    <a:pt x="3724" y="1"/>
                  </a:moveTo>
                  <a:lnTo>
                    <a:pt x="1" y="2150"/>
                  </a:lnTo>
                  <a:lnTo>
                    <a:pt x="1" y="73224"/>
                  </a:lnTo>
                  <a:lnTo>
                    <a:pt x="3724" y="71074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84;p52">
              <a:extLst>
                <a:ext uri="{FF2B5EF4-FFF2-40B4-BE49-F238E27FC236}">
                  <a16:creationId xmlns:a16="http://schemas.microsoft.com/office/drawing/2014/main" id="{A667D158-8505-364F-9049-C0C6B4B4BF5B}"/>
                </a:ext>
              </a:extLst>
            </p:cNvPr>
            <p:cNvSpPr/>
            <p:nvPr/>
          </p:nvSpPr>
          <p:spPr>
            <a:xfrm>
              <a:off x="3613400" y="238125"/>
              <a:ext cx="2483750" cy="1433975"/>
            </a:xfrm>
            <a:custGeom>
              <a:avLst/>
              <a:gdLst/>
              <a:ahLst/>
              <a:cxnLst/>
              <a:rect l="l" t="t" r="r" b="b"/>
              <a:pathLst>
                <a:path w="99350" h="57359" extrusionOk="0">
                  <a:moveTo>
                    <a:pt x="3724" y="0"/>
                  </a:moveTo>
                  <a:lnTo>
                    <a:pt x="1" y="2149"/>
                  </a:lnTo>
                  <a:lnTo>
                    <a:pt x="95626" y="57358"/>
                  </a:lnTo>
                  <a:lnTo>
                    <a:pt x="99349" y="55209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85;p52">
              <a:extLst>
                <a:ext uri="{FF2B5EF4-FFF2-40B4-BE49-F238E27FC236}">
                  <a16:creationId xmlns:a16="http://schemas.microsoft.com/office/drawing/2014/main" id="{BE67C11B-C553-4148-B671-33C1C71F077B}"/>
                </a:ext>
              </a:extLst>
            </p:cNvPr>
            <p:cNvSpPr/>
            <p:nvPr/>
          </p:nvSpPr>
          <p:spPr>
            <a:xfrm>
              <a:off x="5244850" y="2649625"/>
              <a:ext cx="165100" cy="213175"/>
            </a:xfrm>
            <a:custGeom>
              <a:avLst/>
              <a:gdLst/>
              <a:ahLst/>
              <a:cxnLst/>
              <a:rect l="l" t="t" r="r" b="b"/>
              <a:pathLst>
                <a:path w="6604" h="8527" extrusionOk="0">
                  <a:moveTo>
                    <a:pt x="1828" y="0"/>
                  </a:moveTo>
                  <a:cubicBezTo>
                    <a:pt x="744" y="0"/>
                    <a:pt x="1" y="864"/>
                    <a:pt x="1" y="2358"/>
                  </a:cubicBezTo>
                  <a:cubicBezTo>
                    <a:pt x="1" y="4462"/>
                    <a:pt x="1478" y="7022"/>
                    <a:pt x="3302" y="8076"/>
                  </a:cubicBezTo>
                  <a:cubicBezTo>
                    <a:pt x="3832" y="8382"/>
                    <a:pt x="4332" y="8527"/>
                    <a:pt x="4776" y="8527"/>
                  </a:cubicBezTo>
                  <a:cubicBezTo>
                    <a:pt x="5860" y="8527"/>
                    <a:pt x="6604" y="7663"/>
                    <a:pt x="6604" y="6169"/>
                  </a:cubicBezTo>
                  <a:cubicBezTo>
                    <a:pt x="6604" y="4064"/>
                    <a:pt x="5125" y="1504"/>
                    <a:pt x="3302" y="451"/>
                  </a:cubicBezTo>
                  <a:cubicBezTo>
                    <a:pt x="2772" y="145"/>
                    <a:pt x="2271" y="0"/>
                    <a:pt x="1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758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52"/>
          <p:cNvSpPr txBox="1">
            <a:spLocks noGrp="1"/>
          </p:cNvSpPr>
          <p:nvPr>
            <p:ph type="title"/>
          </p:nvPr>
        </p:nvSpPr>
        <p:spPr>
          <a:xfrm>
            <a:off x="1486928" y="498665"/>
            <a:ext cx="337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697" name="Google Shape;1697;p52"/>
          <p:cNvSpPr txBox="1">
            <a:spLocks noGrp="1"/>
          </p:cNvSpPr>
          <p:nvPr>
            <p:ph type="body" idx="1"/>
          </p:nvPr>
        </p:nvSpPr>
        <p:spPr>
          <a:xfrm>
            <a:off x="533400" y="1306286"/>
            <a:ext cx="7753200" cy="3183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sz="1100" dirty="0">
                <a:hlinkClick r:id="rId3"/>
              </a:rPr>
              <a:t>Pereira, B., Chin, S. F., Rueda, O. M., Vollan, H. K. M., Provenzano, E., Bardwell, H. A., ... &amp; Tsui, D. W. (2016). The somatic mutation profiles of 2,433 breast cancers refine their genomic and transcriptomic landscapes. Nature communications, 7(1), 1-1</a:t>
            </a:r>
            <a:endParaRPr lang="en-CA" sz="1100" dirty="0"/>
          </a:p>
          <a:p>
            <a:r>
              <a:rPr lang="en-CA" sz="1100" dirty="0">
                <a:hlinkClick r:id="rId4"/>
              </a:rPr>
              <a:t>Bashiri, A., Ghazisaeedi, M., Safdari, R., Shahmoradi, L., &amp; Ehtesham, H. (2017). Improving the prediction of survival in cancer patients by using machine learning techniques: experience of gene expression data: a narrative review. Iranian journal of publ</a:t>
            </a:r>
            <a:endParaRPr lang="en-CA" sz="1100" dirty="0"/>
          </a:p>
          <a:p>
            <a:r>
              <a:rPr lang="en-CA" sz="1100" dirty="0">
                <a:hlinkClick r:id="rId5"/>
              </a:rPr>
              <a:t>Breast Cancer dataset (METABRIC, Nature 2012 &amp; Nat Commun 2016) in </a:t>
            </a:r>
            <a:r>
              <a:rPr lang="en-CA" sz="1100" dirty="0">
                <a:sym typeface="Lato"/>
                <a:hlinkClick r:id="rId5"/>
              </a:rPr>
              <a:t>CBioPortal </a:t>
            </a:r>
            <a:endParaRPr lang="en-CA" sz="1100" dirty="0">
              <a:sym typeface="Lato"/>
            </a:endParaRPr>
          </a:p>
          <a:p>
            <a:r>
              <a:rPr lang="en-CA" sz="1100" dirty="0">
                <a:hlinkClick r:id="rId6"/>
              </a:rPr>
              <a:t>Increasing the resolution on breast cancer – the METABRIC study</a:t>
            </a:r>
            <a:endParaRPr lang="en-CA" sz="1100" dirty="0">
              <a:sym typeface="Lato"/>
            </a:endParaRPr>
          </a:p>
          <a:p>
            <a:r>
              <a:rPr lang="en-CA" sz="1100" dirty="0">
                <a:hlinkClick r:id="rId7"/>
              </a:rPr>
              <a:t>Cerami et al. The </a:t>
            </a:r>
            <a:r>
              <a:rPr lang="en-CA" sz="1100" dirty="0" err="1">
                <a:hlinkClick r:id="rId7"/>
              </a:rPr>
              <a:t>cBio</a:t>
            </a:r>
            <a:r>
              <a:rPr lang="en-CA" sz="1100" dirty="0">
                <a:hlinkClick r:id="rId7"/>
              </a:rPr>
              <a:t> Cancer Genomics Portal: An Open Platform for Exploring Multidimensional Cancer Genomics Data. Cancer Discovery. May 2012 2; 401.</a:t>
            </a:r>
            <a:endParaRPr lang="en-CA" sz="1100" dirty="0"/>
          </a:p>
          <a:p>
            <a:r>
              <a:rPr lang="en-CA" sz="1100" dirty="0">
                <a:hlinkClick r:id="rId8"/>
              </a:rPr>
              <a:t>Gao et al. Integrative analysis of complex cancer genomics and clinical profiles using the </a:t>
            </a:r>
            <a:r>
              <a:rPr lang="en-CA" sz="1100" dirty="0" err="1">
                <a:hlinkClick r:id="rId8"/>
              </a:rPr>
              <a:t>cBioPortal</a:t>
            </a:r>
            <a:r>
              <a:rPr lang="en-CA" sz="1100" dirty="0">
                <a:hlinkClick r:id="rId8"/>
              </a:rPr>
              <a:t>. Sci. Signal. 6, pl1 (2013).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pPr fontAlgn="base"/>
            <a:r>
              <a:rPr lang="en-CA" sz="1100" dirty="0">
                <a:hlinkClick r:id="rId9"/>
              </a:rPr>
              <a:t>World Health Organization - Breast cancer</a:t>
            </a:r>
            <a:endParaRPr lang="en-CA" sz="1100" dirty="0"/>
          </a:p>
          <a:p>
            <a:pPr lvl="0" indent="-292100">
              <a:lnSpc>
                <a:spcPct val="150000"/>
              </a:lnSpc>
              <a:buSzPts val="1000"/>
            </a:pPr>
            <a:r>
              <a:rPr lang="en-CA" sz="1100" dirty="0">
                <a:hlinkClick r:id="rId10"/>
              </a:rPr>
              <a:t>Van't Veer, L. J., Dai, H., Van De Vijver, M. J., He, Y. D., Hart, A. A., Mao, M., ... &amp; Schreiber, G. J. (2002). Gene expression profiling predicts clinical outcome of breast cancer. </a:t>
            </a:r>
            <a:r>
              <a:rPr lang="en-CA" sz="1100" i="1" dirty="0">
                <a:hlinkClick r:id="rId10"/>
              </a:rPr>
              <a:t>nature</a:t>
            </a:r>
            <a:r>
              <a:rPr lang="en-CA" sz="1100" dirty="0">
                <a:hlinkClick r:id="rId10"/>
              </a:rPr>
              <a:t>, </a:t>
            </a:r>
            <a:r>
              <a:rPr lang="en-CA" sz="1100" i="1" dirty="0">
                <a:hlinkClick r:id="rId10"/>
              </a:rPr>
              <a:t>415</a:t>
            </a:r>
            <a:r>
              <a:rPr lang="en-CA" sz="1100" dirty="0">
                <a:hlinkClick r:id="rId10"/>
              </a:rPr>
              <a:t>(6871), 530-536. 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29807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322E-32CA-FB49-A05A-1E54748C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Introduction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155989-1D9E-A944-8F5F-97C7BAF46645}"/>
              </a:ext>
            </a:extLst>
          </p:cNvPr>
          <p:cNvSpPr/>
          <p:nvPr/>
        </p:nvSpPr>
        <p:spPr>
          <a:xfrm>
            <a:off x="642981" y="1548134"/>
            <a:ext cx="67362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Breast cancer is the most frequent cancer among women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It impacts 2.1 million women / year.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About one in 4 of all new cancer cases diagnosed in women worldwide are breast cancer.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In 2018 alone, 627,000 women died from breast cancer (15% of all cancer deaths among women)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Accurate estimation of prognosis and survival duration is the most important part of a process of clinical decision-making in patients with malignant disease.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364F2-BB3B-DF44-8606-F2BAC05DD64F}"/>
              </a:ext>
            </a:extLst>
          </p:cNvPr>
          <p:cNvSpPr txBox="1"/>
          <p:nvPr/>
        </p:nvSpPr>
        <p:spPr>
          <a:xfrm>
            <a:off x="6382011" y="471015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Lato"/>
              </a:rPr>
              <a:t>(WHO) (</a:t>
            </a:r>
            <a:r>
              <a:rPr lang="en-CA" sz="1200" dirty="0">
                <a:solidFill>
                  <a:schemeClr val="accent1"/>
                </a:solidFill>
                <a:latin typeface="Lato"/>
              </a:rPr>
              <a:t>Van't Veer et al.,2002)</a:t>
            </a:r>
            <a:r>
              <a:rPr lang="en-US" sz="1200" dirty="0">
                <a:solidFill>
                  <a:schemeClr val="accent1"/>
                </a:solidFill>
                <a:latin typeface="Lato"/>
              </a:rPr>
              <a:t> </a:t>
            </a:r>
          </a:p>
        </p:txBody>
      </p:sp>
      <p:grpSp>
        <p:nvGrpSpPr>
          <p:cNvPr id="5" name="Google Shape;2004;p55">
            <a:extLst>
              <a:ext uri="{FF2B5EF4-FFF2-40B4-BE49-F238E27FC236}">
                <a16:creationId xmlns:a16="http://schemas.microsoft.com/office/drawing/2014/main" id="{2AA93217-3502-CC4D-8865-A340BA450511}"/>
              </a:ext>
            </a:extLst>
          </p:cNvPr>
          <p:cNvGrpSpPr/>
          <p:nvPr/>
        </p:nvGrpSpPr>
        <p:grpSpPr>
          <a:xfrm>
            <a:off x="7841573" y="1296760"/>
            <a:ext cx="1059242" cy="3366025"/>
            <a:chOff x="473676" y="1382023"/>
            <a:chExt cx="1059242" cy="3366025"/>
          </a:xfrm>
        </p:grpSpPr>
        <p:grpSp>
          <p:nvGrpSpPr>
            <p:cNvPr id="6" name="Google Shape;2005;p55">
              <a:extLst>
                <a:ext uri="{FF2B5EF4-FFF2-40B4-BE49-F238E27FC236}">
                  <a16:creationId xmlns:a16="http://schemas.microsoft.com/office/drawing/2014/main" id="{B5374F5F-46A4-A14E-B394-44DBC951BC43}"/>
                </a:ext>
              </a:extLst>
            </p:cNvPr>
            <p:cNvGrpSpPr/>
            <p:nvPr/>
          </p:nvGrpSpPr>
          <p:grpSpPr>
            <a:xfrm>
              <a:off x="473676" y="1382023"/>
              <a:ext cx="1059242" cy="3366025"/>
              <a:chOff x="2989950" y="237600"/>
              <a:chExt cx="1648625" cy="5238950"/>
            </a:xfrm>
          </p:grpSpPr>
          <p:sp>
            <p:nvSpPr>
              <p:cNvPr id="8" name="Google Shape;2006;p55">
                <a:extLst>
                  <a:ext uri="{FF2B5EF4-FFF2-40B4-BE49-F238E27FC236}">
                    <a16:creationId xmlns:a16="http://schemas.microsoft.com/office/drawing/2014/main" id="{5EE70B1E-37BA-0D46-97DE-FF2CD1F14EC9}"/>
                  </a:ext>
                </a:extLst>
              </p:cNvPr>
              <p:cNvSpPr/>
              <p:nvPr/>
            </p:nvSpPr>
            <p:spPr>
              <a:xfrm>
                <a:off x="3051750" y="1417275"/>
                <a:ext cx="858325" cy="1299750"/>
              </a:xfrm>
              <a:custGeom>
                <a:avLst/>
                <a:gdLst/>
                <a:ahLst/>
                <a:cxnLst/>
                <a:rect l="l" t="t" r="r" b="b"/>
                <a:pathLst>
                  <a:path w="34333" h="51990" extrusionOk="0">
                    <a:moveTo>
                      <a:pt x="25453" y="1"/>
                    </a:moveTo>
                    <a:cubicBezTo>
                      <a:pt x="20869" y="1"/>
                      <a:pt x="16401" y="1468"/>
                      <a:pt x="12860" y="4208"/>
                    </a:cubicBezTo>
                    <a:cubicBezTo>
                      <a:pt x="10418" y="6097"/>
                      <a:pt x="8436" y="8534"/>
                      <a:pt x="6517" y="10986"/>
                    </a:cubicBezTo>
                    <a:cubicBezTo>
                      <a:pt x="3281" y="15121"/>
                      <a:pt x="1" y="20058"/>
                      <a:pt x="1022" y="25594"/>
                    </a:cubicBezTo>
                    <a:cubicBezTo>
                      <a:pt x="1515" y="28271"/>
                      <a:pt x="2974" y="30713"/>
                      <a:pt x="4405" y="33077"/>
                    </a:cubicBezTo>
                    <a:cubicBezTo>
                      <a:pt x="6044" y="35786"/>
                      <a:pt x="7709" y="38529"/>
                      <a:pt x="9922" y="40774"/>
                    </a:cubicBezTo>
                    <a:cubicBezTo>
                      <a:pt x="12044" y="42929"/>
                      <a:pt x="14595" y="44546"/>
                      <a:pt x="17117" y="46140"/>
                    </a:cubicBezTo>
                    <a:lnTo>
                      <a:pt x="25340" y="51341"/>
                    </a:lnTo>
                    <a:cubicBezTo>
                      <a:pt x="25886" y="51687"/>
                      <a:pt x="26610" y="51989"/>
                      <a:pt x="27199" y="51989"/>
                    </a:cubicBezTo>
                    <a:cubicBezTo>
                      <a:pt x="27625" y="51989"/>
                      <a:pt x="27980" y="51831"/>
                      <a:pt x="28148" y="51418"/>
                    </a:cubicBezTo>
                    <a:cubicBezTo>
                      <a:pt x="28352" y="50096"/>
                      <a:pt x="27196" y="48894"/>
                      <a:pt x="26168" y="47965"/>
                    </a:cubicBezTo>
                    <a:cubicBezTo>
                      <a:pt x="19465" y="41903"/>
                      <a:pt x="13049" y="34489"/>
                      <a:pt x="11499" y="25657"/>
                    </a:cubicBezTo>
                    <a:cubicBezTo>
                      <a:pt x="11265" y="24334"/>
                      <a:pt x="11149" y="22973"/>
                      <a:pt x="11435" y="21709"/>
                    </a:cubicBezTo>
                    <a:cubicBezTo>
                      <a:pt x="11836" y="19929"/>
                      <a:pt x="12988" y="18505"/>
                      <a:pt x="14169" y="17208"/>
                    </a:cubicBezTo>
                    <a:cubicBezTo>
                      <a:pt x="19712" y="11124"/>
                      <a:pt x="26643" y="6429"/>
                      <a:pt x="34333" y="3550"/>
                    </a:cubicBezTo>
                    <a:lnTo>
                      <a:pt x="33711" y="2765"/>
                    </a:lnTo>
                    <a:cubicBezTo>
                      <a:pt x="32710" y="1237"/>
                      <a:pt x="30850" y="616"/>
                      <a:pt x="29143" y="320"/>
                    </a:cubicBezTo>
                    <a:cubicBezTo>
                      <a:pt x="27915" y="106"/>
                      <a:pt x="26680" y="1"/>
                      <a:pt x="254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07;p55">
                <a:extLst>
                  <a:ext uri="{FF2B5EF4-FFF2-40B4-BE49-F238E27FC236}">
                    <a16:creationId xmlns:a16="http://schemas.microsoft.com/office/drawing/2014/main" id="{E8B633FC-D5A1-F14F-B443-CA034BF74392}"/>
                  </a:ext>
                </a:extLst>
              </p:cNvPr>
              <p:cNvSpPr/>
              <p:nvPr/>
            </p:nvSpPr>
            <p:spPr>
              <a:xfrm>
                <a:off x="3230650" y="3209125"/>
                <a:ext cx="1015725" cy="666000"/>
              </a:xfrm>
              <a:custGeom>
                <a:avLst/>
                <a:gdLst/>
                <a:ahLst/>
                <a:cxnLst/>
                <a:rect l="l" t="t" r="r" b="b"/>
                <a:pathLst>
                  <a:path w="40629" h="26640" extrusionOk="0">
                    <a:moveTo>
                      <a:pt x="7697" y="10929"/>
                    </a:moveTo>
                    <a:lnTo>
                      <a:pt x="0" y="21354"/>
                    </a:lnTo>
                    <a:cubicBezTo>
                      <a:pt x="0" y="21354"/>
                      <a:pt x="4391" y="24812"/>
                      <a:pt x="17321" y="25726"/>
                    </a:cubicBezTo>
                    <a:cubicBezTo>
                      <a:pt x="30251" y="26639"/>
                      <a:pt x="38191" y="24021"/>
                      <a:pt x="39848" y="21539"/>
                    </a:cubicBezTo>
                    <a:cubicBezTo>
                      <a:pt x="40628" y="20370"/>
                      <a:pt x="17169" y="0"/>
                      <a:pt x="7697" y="10929"/>
                    </a:cubicBezTo>
                    <a:close/>
                  </a:path>
                </a:pathLst>
              </a:custGeom>
              <a:solidFill>
                <a:srgbClr val="ADA2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08;p55">
                <a:extLst>
                  <a:ext uri="{FF2B5EF4-FFF2-40B4-BE49-F238E27FC236}">
                    <a16:creationId xmlns:a16="http://schemas.microsoft.com/office/drawing/2014/main" id="{63CC8C52-80D0-084A-8EB5-D3D9475CEAD4}"/>
                  </a:ext>
                </a:extLst>
              </p:cNvPr>
              <p:cNvSpPr/>
              <p:nvPr/>
            </p:nvSpPr>
            <p:spPr>
              <a:xfrm flipH="1">
                <a:off x="2989950" y="1191400"/>
                <a:ext cx="794175" cy="2549650"/>
              </a:xfrm>
              <a:custGeom>
                <a:avLst/>
                <a:gdLst/>
                <a:ahLst/>
                <a:cxnLst/>
                <a:rect l="l" t="t" r="r" b="b"/>
                <a:pathLst>
                  <a:path w="31767" h="101986" extrusionOk="0">
                    <a:moveTo>
                      <a:pt x="11654" y="1"/>
                    </a:moveTo>
                    <a:cubicBezTo>
                      <a:pt x="11654" y="1"/>
                      <a:pt x="5158" y="7725"/>
                      <a:pt x="3550" y="21501"/>
                    </a:cubicBezTo>
                    <a:cubicBezTo>
                      <a:pt x="1942" y="35278"/>
                      <a:pt x="1805" y="81829"/>
                      <a:pt x="0" y="94770"/>
                    </a:cubicBezTo>
                    <a:lnTo>
                      <a:pt x="21881" y="101985"/>
                    </a:lnTo>
                    <a:cubicBezTo>
                      <a:pt x="21881" y="101985"/>
                      <a:pt x="31766" y="72357"/>
                      <a:pt x="22101" y="54292"/>
                    </a:cubicBezTo>
                    <a:cubicBezTo>
                      <a:pt x="12436" y="36226"/>
                      <a:pt x="16531" y="23502"/>
                      <a:pt x="16531" y="23502"/>
                    </a:cubicBezTo>
                    <a:lnTo>
                      <a:pt x="21116" y="8783"/>
                    </a:lnTo>
                    <a:cubicBezTo>
                      <a:pt x="21116" y="8783"/>
                      <a:pt x="20811" y="4583"/>
                      <a:pt x="11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09;p55">
                <a:extLst>
                  <a:ext uri="{FF2B5EF4-FFF2-40B4-BE49-F238E27FC236}">
                    <a16:creationId xmlns:a16="http://schemas.microsoft.com/office/drawing/2014/main" id="{3C89DE8D-B3AB-1042-B909-6DBA03904311}"/>
                  </a:ext>
                </a:extLst>
              </p:cNvPr>
              <p:cNvSpPr/>
              <p:nvPr/>
            </p:nvSpPr>
            <p:spPr>
              <a:xfrm>
                <a:off x="3409925" y="5014450"/>
                <a:ext cx="180925" cy="354875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14195" extrusionOk="0">
                    <a:moveTo>
                      <a:pt x="3805" y="1"/>
                    </a:moveTo>
                    <a:cubicBezTo>
                      <a:pt x="1" y="1"/>
                      <a:pt x="1645" y="11349"/>
                      <a:pt x="3185" y="13788"/>
                    </a:cubicBezTo>
                    <a:cubicBezTo>
                      <a:pt x="3369" y="14080"/>
                      <a:pt x="3649" y="14195"/>
                      <a:pt x="3946" y="14195"/>
                    </a:cubicBezTo>
                    <a:cubicBezTo>
                      <a:pt x="4295" y="14195"/>
                      <a:pt x="4668" y="14037"/>
                      <a:pt x="4938" y="13819"/>
                    </a:cubicBezTo>
                    <a:cubicBezTo>
                      <a:pt x="6606" y="12478"/>
                      <a:pt x="6645" y="10042"/>
                      <a:pt x="6689" y="8044"/>
                    </a:cubicBezTo>
                    <a:cubicBezTo>
                      <a:pt x="6713" y="6972"/>
                      <a:pt x="6719" y="5896"/>
                      <a:pt x="6804" y="4822"/>
                    </a:cubicBezTo>
                    <a:cubicBezTo>
                      <a:pt x="6896" y="3659"/>
                      <a:pt x="7237" y="2634"/>
                      <a:pt x="6943" y="1531"/>
                    </a:cubicBezTo>
                    <a:cubicBezTo>
                      <a:pt x="6810" y="1031"/>
                      <a:pt x="6456" y="686"/>
                      <a:pt x="5990" y="686"/>
                    </a:cubicBezTo>
                    <a:cubicBezTo>
                      <a:pt x="5907" y="686"/>
                      <a:pt x="5820" y="697"/>
                      <a:pt x="5730" y="720"/>
                    </a:cubicBezTo>
                    <a:lnTo>
                      <a:pt x="5731" y="719"/>
                    </a:lnTo>
                    <a:cubicBezTo>
                      <a:pt x="4973" y="222"/>
                      <a:pt x="4336" y="1"/>
                      <a:pt x="3805" y="1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10;p55">
                <a:extLst>
                  <a:ext uri="{FF2B5EF4-FFF2-40B4-BE49-F238E27FC236}">
                    <a16:creationId xmlns:a16="http://schemas.microsoft.com/office/drawing/2014/main" id="{2110E84E-1F20-3046-9754-FB9095EB186F}"/>
                  </a:ext>
                </a:extLst>
              </p:cNvPr>
              <p:cNvSpPr/>
              <p:nvPr/>
            </p:nvSpPr>
            <p:spPr>
              <a:xfrm>
                <a:off x="3104925" y="5280475"/>
                <a:ext cx="511850" cy="196075"/>
              </a:xfrm>
              <a:custGeom>
                <a:avLst/>
                <a:gdLst/>
                <a:ahLst/>
                <a:cxnLst/>
                <a:rect l="l" t="t" r="r" b="b"/>
                <a:pathLst>
                  <a:path w="20474" h="7843" extrusionOk="0">
                    <a:moveTo>
                      <a:pt x="17425" y="0"/>
                    </a:moveTo>
                    <a:cubicBezTo>
                      <a:pt x="16115" y="0"/>
                      <a:pt x="15335" y="944"/>
                      <a:pt x="15335" y="944"/>
                    </a:cubicBezTo>
                    <a:cubicBezTo>
                      <a:pt x="15095" y="271"/>
                      <a:pt x="14591" y="94"/>
                      <a:pt x="14128" y="94"/>
                    </a:cubicBezTo>
                    <a:cubicBezTo>
                      <a:pt x="13617" y="94"/>
                      <a:pt x="13156" y="310"/>
                      <a:pt x="13156" y="310"/>
                    </a:cubicBezTo>
                    <a:cubicBezTo>
                      <a:pt x="13156" y="310"/>
                      <a:pt x="11800" y="1546"/>
                      <a:pt x="10590" y="3056"/>
                    </a:cubicBezTo>
                    <a:cubicBezTo>
                      <a:pt x="9379" y="4566"/>
                      <a:pt x="5008" y="4655"/>
                      <a:pt x="2533" y="5036"/>
                    </a:cubicBezTo>
                    <a:cubicBezTo>
                      <a:pt x="59" y="5418"/>
                      <a:pt x="0" y="7843"/>
                      <a:pt x="0" y="7843"/>
                    </a:cubicBezTo>
                    <a:lnTo>
                      <a:pt x="20474" y="7165"/>
                    </a:lnTo>
                    <a:lnTo>
                      <a:pt x="18986" y="430"/>
                    </a:lnTo>
                    <a:cubicBezTo>
                      <a:pt x="18408" y="116"/>
                      <a:pt x="17884" y="0"/>
                      <a:pt x="17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11;p55">
                <a:extLst>
                  <a:ext uri="{FF2B5EF4-FFF2-40B4-BE49-F238E27FC236}">
                    <a16:creationId xmlns:a16="http://schemas.microsoft.com/office/drawing/2014/main" id="{ACB1657D-147E-9D41-B86E-C710763336E6}"/>
                  </a:ext>
                </a:extLst>
              </p:cNvPr>
              <p:cNvSpPr/>
              <p:nvPr/>
            </p:nvSpPr>
            <p:spPr>
              <a:xfrm>
                <a:off x="3266025" y="2163375"/>
                <a:ext cx="750300" cy="3038125"/>
              </a:xfrm>
              <a:custGeom>
                <a:avLst/>
                <a:gdLst/>
                <a:ahLst/>
                <a:cxnLst/>
                <a:rect l="l" t="t" r="r" b="b"/>
                <a:pathLst>
                  <a:path w="30012" h="121525" extrusionOk="0">
                    <a:moveTo>
                      <a:pt x="17031" y="1"/>
                    </a:moveTo>
                    <a:cubicBezTo>
                      <a:pt x="11964" y="1"/>
                      <a:pt x="6895" y="8846"/>
                      <a:pt x="6895" y="8846"/>
                    </a:cubicBezTo>
                    <a:cubicBezTo>
                      <a:pt x="6895" y="8846"/>
                      <a:pt x="1" y="20650"/>
                      <a:pt x="2005" y="41034"/>
                    </a:cubicBezTo>
                    <a:lnTo>
                      <a:pt x="6927" y="121524"/>
                    </a:lnTo>
                    <a:lnTo>
                      <a:pt x="12843" y="121141"/>
                    </a:lnTo>
                    <a:cubicBezTo>
                      <a:pt x="18709" y="106643"/>
                      <a:pt x="29601" y="76437"/>
                      <a:pt x="18854" y="66889"/>
                    </a:cubicBezTo>
                    <a:cubicBezTo>
                      <a:pt x="18854" y="66889"/>
                      <a:pt x="30012" y="34127"/>
                      <a:pt x="24527" y="10887"/>
                    </a:cubicBezTo>
                    <a:cubicBezTo>
                      <a:pt x="22585" y="2658"/>
                      <a:pt x="19808" y="1"/>
                      <a:pt x="170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12;p55">
                <a:extLst>
                  <a:ext uri="{FF2B5EF4-FFF2-40B4-BE49-F238E27FC236}">
                    <a16:creationId xmlns:a16="http://schemas.microsoft.com/office/drawing/2014/main" id="{771EA54B-A040-4640-8FF3-DA4E62549A71}"/>
                  </a:ext>
                </a:extLst>
              </p:cNvPr>
              <p:cNvSpPr/>
              <p:nvPr/>
            </p:nvSpPr>
            <p:spPr>
              <a:xfrm>
                <a:off x="3760600" y="5027350"/>
                <a:ext cx="193525" cy="353600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4144" extrusionOk="0">
                    <a:moveTo>
                      <a:pt x="4027" y="0"/>
                    </a:moveTo>
                    <a:cubicBezTo>
                      <a:pt x="1" y="0"/>
                      <a:pt x="2673" y="11474"/>
                      <a:pt x="4448" y="13801"/>
                    </a:cubicBezTo>
                    <a:cubicBezTo>
                      <a:pt x="4635" y="14046"/>
                      <a:pt x="4885" y="14144"/>
                      <a:pt x="5146" y="14144"/>
                    </a:cubicBezTo>
                    <a:cubicBezTo>
                      <a:pt x="5523" y="14144"/>
                      <a:pt x="5924" y="13941"/>
                      <a:pt x="6197" y="13677"/>
                    </a:cubicBezTo>
                    <a:cubicBezTo>
                      <a:pt x="7741" y="12192"/>
                      <a:pt x="7563" y="9765"/>
                      <a:pt x="7432" y="7768"/>
                    </a:cubicBezTo>
                    <a:cubicBezTo>
                      <a:pt x="7360" y="6699"/>
                      <a:pt x="7269" y="5626"/>
                      <a:pt x="7262" y="4550"/>
                    </a:cubicBezTo>
                    <a:cubicBezTo>
                      <a:pt x="7252" y="3383"/>
                      <a:pt x="7499" y="2334"/>
                      <a:pt x="7108" y="1258"/>
                    </a:cubicBezTo>
                    <a:cubicBezTo>
                      <a:pt x="6943" y="801"/>
                      <a:pt x="6594" y="498"/>
                      <a:pt x="6167" y="498"/>
                    </a:cubicBezTo>
                    <a:cubicBezTo>
                      <a:pt x="6059" y="498"/>
                      <a:pt x="5946" y="517"/>
                      <a:pt x="5829" y="559"/>
                    </a:cubicBezTo>
                    <a:cubicBezTo>
                      <a:pt x="5118" y="174"/>
                      <a:pt x="4521" y="0"/>
                      <a:pt x="4027" y="0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13;p55">
                <a:extLst>
                  <a:ext uri="{FF2B5EF4-FFF2-40B4-BE49-F238E27FC236}">
                    <a16:creationId xmlns:a16="http://schemas.microsoft.com/office/drawing/2014/main" id="{998DE879-4E3B-D945-8176-53EC5800D3C9}"/>
                  </a:ext>
                </a:extLst>
              </p:cNvPr>
              <p:cNvSpPr/>
              <p:nvPr/>
            </p:nvSpPr>
            <p:spPr>
              <a:xfrm>
                <a:off x="3499850" y="5277950"/>
                <a:ext cx="51202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20481" h="7607" extrusionOk="0">
                    <a:moveTo>
                      <a:pt x="17492" y="1"/>
                    </a:moveTo>
                    <a:cubicBezTo>
                      <a:pt x="16205" y="1"/>
                      <a:pt x="15428" y="916"/>
                      <a:pt x="15428" y="916"/>
                    </a:cubicBezTo>
                    <a:cubicBezTo>
                      <a:pt x="15192" y="229"/>
                      <a:pt x="14677" y="51"/>
                      <a:pt x="14208" y="51"/>
                    </a:cubicBezTo>
                    <a:cubicBezTo>
                      <a:pt x="13707" y="51"/>
                      <a:pt x="13257" y="254"/>
                      <a:pt x="13257" y="254"/>
                    </a:cubicBezTo>
                    <a:cubicBezTo>
                      <a:pt x="13257" y="254"/>
                      <a:pt x="11882" y="1471"/>
                      <a:pt x="10653" y="2966"/>
                    </a:cubicBezTo>
                    <a:cubicBezTo>
                      <a:pt x="9424" y="4459"/>
                      <a:pt x="5050" y="4490"/>
                      <a:pt x="2571" y="4836"/>
                    </a:cubicBezTo>
                    <a:cubicBezTo>
                      <a:pt x="92" y="5183"/>
                      <a:pt x="1" y="7607"/>
                      <a:pt x="1" y="7607"/>
                    </a:cubicBezTo>
                    <a:lnTo>
                      <a:pt x="20481" y="7208"/>
                    </a:lnTo>
                    <a:lnTo>
                      <a:pt x="19084" y="451"/>
                    </a:lnTo>
                    <a:cubicBezTo>
                      <a:pt x="18495" y="122"/>
                      <a:pt x="17960" y="1"/>
                      <a:pt x="17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14;p55">
                <a:extLst>
                  <a:ext uri="{FF2B5EF4-FFF2-40B4-BE49-F238E27FC236}">
                    <a16:creationId xmlns:a16="http://schemas.microsoft.com/office/drawing/2014/main" id="{C7B27E96-60B1-424C-8E17-EC9F10F16C0A}"/>
                  </a:ext>
                </a:extLst>
              </p:cNvPr>
              <p:cNvSpPr/>
              <p:nvPr/>
            </p:nvSpPr>
            <p:spPr>
              <a:xfrm>
                <a:off x="3545700" y="2270850"/>
                <a:ext cx="1092875" cy="2908775"/>
              </a:xfrm>
              <a:custGeom>
                <a:avLst/>
                <a:gdLst/>
                <a:ahLst/>
                <a:cxnLst/>
                <a:rect l="l" t="t" r="r" b="b"/>
                <a:pathLst>
                  <a:path w="43715" h="116351" extrusionOk="0">
                    <a:moveTo>
                      <a:pt x="5927" y="1"/>
                    </a:moveTo>
                    <a:cubicBezTo>
                      <a:pt x="1723" y="1"/>
                      <a:pt x="0" y="2407"/>
                      <a:pt x="0" y="2407"/>
                    </a:cubicBezTo>
                    <a:lnTo>
                      <a:pt x="0" y="2408"/>
                    </a:lnTo>
                    <a:lnTo>
                      <a:pt x="9094" y="116351"/>
                    </a:lnTo>
                    <a:lnTo>
                      <a:pt x="15600" y="115960"/>
                    </a:lnTo>
                    <a:cubicBezTo>
                      <a:pt x="20580" y="104199"/>
                      <a:pt x="29147" y="70652"/>
                      <a:pt x="17577" y="62121"/>
                    </a:cubicBezTo>
                    <a:cubicBezTo>
                      <a:pt x="17577" y="62121"/>
                      <a:pt x="43714" y="23222"/>
                      <a:pt x="18888" y="5350"/>
                    </a:cubicBezTo>
                    <a:cubicBezTo>
                      <a:pt x="13139" y="1211"/>
                      <a:pt x="8909" y="1"/>
                      <a:pt x="5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15;p55">
                <a:extLst>
                  <a:ext uri="{FF2B5EF4-FFF2-40B4-BE49-F238E27FC236}">
                    <a16:creationId xmlns:a16="http://schemas.microsoft.com/office/drawing/2014/main" id="{E9043921-A6E7-AE40-A703-7B3CC2E336ED}"/>
                  </a:ext>
                </a:extLst>
              </p:cNvPr>
              <p:cNvSpPr/>
              <p:nvPr/>
            </p:nvSpPr>
            <p:spPr>
              <a:xfrm>
                <a:off x="3019000" y="237600"/>
                <a:ext cx="1429275" cy="1680150"/>
              </a:xfrm>
              <a:custGeom>
                <a:avLst/>
                <a:gdLst/>
                <a:ahLst/>
                <a:cxnLst/>
                <a:rect l="l" t="t" r="r" b="b"/>
                <a:pathLst>
                  <a:path w="57171" h="67206" extrusionOk="0">
                    <a:moveTo>
                      <a:pt x="49956" y="13500"/>
                    </a:moveTo>
                    <a:cubicBezTo>
                      <a:pt x="49144" y="10762"/>
                      <a:pt x="44408" y="62"/>
                      <a:pt x="28574" y="21"/>
                    </a:cubicBezTo>
                    <a:cubicBezTo>
                      <a:pt x="20143" y="0"/>
                      <a:pt x="13424" y="7495"/>
                      <a:pt x="11915" y="12178"/>
                    </a:cubicBezTo>
                    <a:cubicBezTo>
                      <a:pt x="10924" y="15250"/>
                      <a:pt x="11910" y="18370"/>
                      <a:pt x="10014" y="21215"/>
                    </a:cubicBezTo>
                    <a:cubicBezTo>
                      <a:pt x="7978" y="24268"/>
                      <a:pt x="3527" y="24389"/>
                      <a:pt x="3161" y="28930"/>
                    </a:cubicBezTo>
                    <a:cubicBezTo>
                      <a:pt x="2851" y="32766"/>
                      <a:pt x="8698" y="33417"/>
                      <a:pt x="7999" y="37183"/>
                    </a:cubicBezTo>
                    <a:cubicBezTo>
                      <a:pt x="7256" y="41188"/>
                      <a:pt x="1" y="43913"/>
                      <a:pt x="2129" y="48615"/>
                    </a:cubicBezTo>
                    <a:cubicBezTo>
                      <a:pt x="3419" y="51459"/>
                      <a:pt x="8140" y="50717"/>
                      <a:pt x="10013" y="53479"/>
                    </a:cubicBezTo>
                    <a:cubicBezTo>
                      <a:pt x="12028" y="56453"/>
                      <a:pt x="8757" y="60623"/>
                      <a:pt x="12583" y="62770"/>
                    </a:cubicBezTo>
                    <a:cubicBezTo>
                      <a:pt x="16138" y="64763"/>
                      <a:pt x="19360" y="61151"/>
                      <a:pt x="22951" y="62193"/>
                    </a:cubicBezTo>
                    <a:cubicBezTo>
                      <a:pt x="26412" y="63199"/>
                      <a:pt x="27010" y="67205"/>
                      <a:pt x="31109" y="66926"/>
                    </a:cubicBezTo>
                    <a:cubicBezTo>
                      <a:pt x="34620" y="66685"/>
                      <a:pt x="37304" y="64978"/>
                      <a:pt x="38490" y="61625"/>
                    </a:cubicBezTo>
                    <a:cubicBezTo>
                      <a:pt x="39210" y="59593"/>
                      <a:pt x="39397" y="56853"/>
                      <a:pt x="41114" y="55346"/>
                    </a:cubicBezTo>
                    <a:cubicBezTo>
                      <a:pt x="44197" y="52644"/>
                      <a:pt x="48381" y="57094"/>
                      <a:pt x="51481" y="54175"/>
                    </a:cubicBezTo>
                    <a:cubicBezTo>
                      <a:pt x="55388" y="50498"/>
                      <a:pt x="48812" y="45496"/>
                      <a:pt x="49600" y="41560"/>
                    </a:cubicBezTo>
                    <a:cubicBezTo>
                      <a:pt x="49957" y="39777"/>
                      <a:pt x="52051" y="38783"/>
                      <a:pt x="53368" y="37799"/>
                    </a:cubicBezTo>
                    <a:cubicBezTo>
                      <a:pt x="55595" y="36135"/>
                      <a:pt x="57171" y="33434"/>
                      <a:pt x="56540" y="30597"/>
                    </a:cubicBezTo>
                    <a:cubicBezTo>
                      <a:pt x="56179" y="28972"/>
                      <a:pt x="55210" y="27393"/>
                      <a:pt x="53576" y="26829"/>
                    </a:cubicBezTo>
                    <a:cubicBezTo>
                      <a:pt x="52179" y="26348"/>
                      <a:pt x="50311" y="26606"/>
                      <a:pt x="49587" y="25015"/>
                    </a:cubicBezTo>
                    <a:cubicBezTo>
                      <a:pt x="47642" y="20749"/>
                      <a:pt x="51294" y="18008"/>
                      <a:pt x="49956" y="135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16;p55">
                <a:extLst>
                  <a:ext uri="{FF2B5EF4-FFF2-40B4-BE49-F238E27FC236}">
                    <a16:creationId xmlns:a16="http://schemas.microsoft.com/office/drawing/2014/main" id="{851F3A64-5014-1A41-9674-A77D85ADC2AD}"/>
                  </a:ext>
                </a:extLst>
              </p:cNvPr>
              <p:cNvSpPr/>
              <p:nvPr/>
            </p:nvSpPr>
            <p:spPr>
              <a:xfrm>
                <a:off x="3404625" y="1191400"/>
                <a:ext cx="784725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31389" h="49903" extrusionOk="0">
                    <a:moveTo>
                      <a:pt x="16360" y="1"/>
                    </a:moveTo>
                    <a:cubicBezTo>
                      <a:pt x="13402" y="1"/>
                      <a:pt x="10467" y="1352"/>
                      <a:pt x="8311" y="5040"/>
                    </a:cubicBezTo>
                    <a:cubicBezTo>
                      <a:pt x="5925" y="9122"/>
                      <a:pt x="4196" y="12736"/>
                      <a:pt x="1370" y="16259"/>
                    </a:cubicBezTo>
                    <a:cubicBezTo>
                      <a:pt x="330" y="17556"/>
                      <a:pt x="366" y="19409"/>
                      <a:pt x="1455" y="20665"/>
                    </a:cubicBezTo>
                    <a:lnTo>
                      <a:pt x="2945" y="22390"/>
                    </a:lnTo>
                    <a:lnTo>
                      <a:pt x="769" y="47405"/>
                    </a:lnTo>
                    <a:cubicBezTo>
                      <a:pt x="769" y="47405"/>
                      <a:pt x="1" y="48785"/>
                      <a:pt x="8271" y="49729"/>
                    </a:cubicBezTo>
                    <a:cubicBezTo>
                      <a:pt x="9327" y="49850"/>
                      <a:pt x="10333" y="49903"/>
                      <a:pt x="11288" y="49903"/>
                    </a:cubicBezTo>
                    <a:cubicBezTo>
                      <a:pt x="18360" y="49903"/>
                      <a:pt x="22576" y="46984"/>
                      <a:pt x="22576" y="46984"/>
                    </a:cubicBezTo>
                    <a:lnTo>
                      <a:pt x="22577" y="46984"/>
                    </a:lnTo>
                    <a:lnTo>
                      <a:pt x="30233" y="9389"/>
                    </a:lnTo>
                    <a:cubicBezTo>
                      <a:pt x="31388" y="7878"/>
                      <a:pt x="27989" y="4628"/>
                      <a:pt x="22223" y="1586"/>
                    </a:cubicBezTo>
                    <a:cubicBezTo>
                      <a:pt x="20421" y="635"/>
                      <a:pt x="18385" y="1"/>
                      <a:pt x="163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17;p55">
                <a:extLst>
                  <a:ext uri="{FF2B5EF4-FFF2-40B4-BE49-F238E27FC236}">
                    <a16:creationId xmlns:a16="http://schemas.microsoft.com/office/drawing/2014/main" id="{A5936874-6029-4C41-99B1-9E33BA4CB5FB}"/>
                  </a:ext>
                </a:extLst>
              </p:cNvPr>
              <p:cNvSpPr/>
              <p:nvPr/>
            </p:nvSpPr>
            <p:spPr>
              <a:xfrm>
                <a:off x="3681475" y="949950"/>
                <a:ext cx="316550" cy="413200"/>
              </a:xfrm>
              <a:custGeom>
                <a:avLst/>
                <a:gdLst/>
                <a:ahLst/>
                <a:cxnLst/>
                <a:rect l="l" t="t" r="r" b="b"/>
                <a:pathLst>
                  <a:path w="12662" h="16528" extrusionOk="0">
                    <a:moveTo>
                      <a:pt x="6197" y="0"/>
                    </a:moveTo>
                    <a:cubicBezTo>
                      <a:pt x="3098" y="0"/>
                      <a:pt x="348" y="2847"/>
                      <a:pt x="231" y="6382"/>
                    </a:cubicBezTo>
                    <a:lnTo>
                      <a:pt x="233" y="6382"/>
                    </a:lnTo>
                    <a:lnTo>
                      <a:pt x="98" y="10490"/>
                    </a:lnTo>
                    <a:cubicBezTo>
                      <a:pt x="1" y="13505"/>
                      <a:pt x="294" y="16527"/>
                      <a:pt x="2635" y="16527"/>
                    </a:cubicBezTo>
                    <a:cubicBezTo>
                      <a:pt x="2819" y="16527"/>
                      <a:pt x="3016" y="16508"/>
                      <a:pt x="3227" y="16470"/>
                    </a:cubicBezTo>
                    <a:cubicBezTo>
                      <a:pt x="5561" y="16039"/>
                      <a:pt x="10279" y="13462"/>
                      <a:pt x="11151" y="11243"/>
                    </a:cubicBezTo>
                    <a:lnTo>
                      <a:pt x="11964" y="7237"/>
                    </a:lnTo>
                    <a:cubicBezTo>
                      <a:pt x="12661" y="3809"/>
                      <a:pt x="10700" y="611"/>
                      <a:pt x="7621" y="155"/>
                    </a:cubicBezTo>
                    <a:lnTo>
                      <a:pt x="6940" y="55"/>
                    </a:lnTo>
                    <a:cubicBezTo>
                      <a:pt x="6691" y="18"/>
                      <a:pt x="6443" y="0"/>
                      <a:pt x="6197" y="0"/>
                    </a:cubicBezTo>
                    <a:close/>
                  </a:path>
                </a:pathLst>
              </a:custGeom>
              <a:solidFill>
                <a:srgbClr val="F2B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18;p55">
                <a:extLst>
                  <a:ext uri="{FF2B5EF4-FFF2-40B4-BE49-F238E27FC236}">
                    <a16:creationId xmlns:a16="http://schemas.microsoft.com/office/drawing/2014/main" id="{F5DAC1F6-8764-4C42-A8D5-D7A335F69BF9}"/>
                  </a:ext>
                </a:extLst>
              </p:cNvPr>
              <p:cNvSpPr/>
              <p:nvPr/>
            </p:nvSpPr>
            <p:spPr>
              <a:xfrm>
                <a:off x="3326575" y="425700"/>
                <a:ext cx="790525" cy="822475"/>
              </a:xfrm>
              <a:custGeom>
                <a:avLst/>
                <a:gdLst/>
                <a:ahLst/>
                <a:cxnLst/>
                <a:rect l="l" t="t" r="r" b="b"/>
                <a:pathLst>
                  <a:path w="31621" h="32899" extrusionOk="0">
                    <a:moveTo>
                      <a:pt x="16706" y="0"/>
                    </a:moveTo>
                    <a:cubicBezTo>
                      <a:pt x="15979" y="0"/>
                      <a:pt x="15260" y="38"/>
                      <a:pt x="14556" y="111"/>
                    </a:cubicBezTo>
                    <a:cubicBezTo>
                      <a:pt x="7645" y="833"/>
                      <a:pt x="1" y="6293"/>
                      <a:pt x="3544" y="20020"/>
                    </a:cubicBezTo>
                    <a:cubicBezTo>
                      <a:pt x="5914" y="29199"/>
                      <a:pt x="10661" y="32898"/>
                      <a:pt x="15595" y="32898"/>
                    </a:cubicBezTo>
                    <a:cubicBezTo>
                      <a:pt x="17195" y="32898"/>
                      <a:pt x="18815" y="32509"/>
                      <a:pt x="20380" y="31791"/>
                    </a:cubicBezTo>
                    <a:cubicBezTo>
                      <a:pt x="27966" y="28315"/>
                      <a:pt x="31621" y="17825"/>
                      <a:pt x="30801" y="9976"/>
                    </a:cubicBezTo>
                    <a:cubicBezTo>
                      <a:pt x="30065" y="2926"/>
                      <a:pt x="23121" y="0"/>
                      <a:pt x="16706" y="0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19;p55">
                <a:extLst>
                  <a:ext uri="{FF2B5EF4-FFF2-40B4-BE49-F238E27FC236}">
                    <a16:creationId xmlns:a16="http://schemas.microsoft.com/office/drawing/2014/main" id="{4ABBFC9E-F2FC-4647-81E8-19E8FA4D2AA4}"/>
                  </a:ext>
                </a:extLst>
              </p:cNvPr>
              <p:cNvSpPr/>
              <p:nvPr/>
            </p:nvSpPr>
            <p:spPr>
              <a:xfrm>
                <a:off x="3991525" y="807075"/>
                <a:ext cx="239925" cy="2690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10760" extrusionOk="0">
                    <a:moveTo>
                      <a:pt x="4664" y="0"/>
                    </a:moveTo>
                    <a:cubicBezTo>
                      <a:pt x="3341" y="0"/>
                      <a:pt x="2130" y="962"/>
                      <a:pt x="1388" y="2198"/>
                    </a:cubicBezTo>
                    <a:cubicBezTo>
                      <a:pt x="522" y="3640"/>
                      <a:pt x="374" y="4946"/>
                      <a:pt x="506" y="6520"/>
                    </a:cubicBezTo>
                    <a:lnTo>
                      <a:pt x="506" y="6520"/>
                    </a:lnTo>
                    <a:cubicBezTo>
                      <a:pt x="181" y="7273"/>
                      <a:pt x="0" y="8066"/>
                      <a:pt x="257" y="8889"/>
                    </a:cubicBezTo>
                    <a:cubicBezTo>
                      <a:pt x="550" y="9820"/>
                      <a:pt x="1370" y="10545"/>
                      <a:pt x="2325" y="10720"/>
                    </a:cubicBezTo>
                    <a:cubicBezTo>
                      <a:pt x="2471" y="10747"/>
                      <a:pt x="2613" y="10759"/>
                      <a:pt x="2752" y="10759"/>
                    </a:cubicBezTo>
                    <a:cubicBezTo>
                      <a:pt x="3602" y="10759"/>
                      <a:pt x="4308" y="10288"/>
                      <a:pt x="4937" y="9703"/>
                    </a:cubicBezTo>
                    <a:cubicBezTo>
                      <a:pt x="7110" y="7685"/>
                      <a:pt x="9596" y="2739"/>
                      <a:pt x="6337" y="542"/>
                    </a:cubicBezTo>
                    <a:cubicBezTo>
                      <a:pt x="5778" y="165"/>
                      <a:pt x="5212" y="0"/>
                      <a:pt x="4664" y="0"/>
                    </a:cubicBezTo>
                    <a:close/>
                  </a:path>
                </a:pathLst>
              </a:custGeom>
              <a:solidFill>
                <a:srgbClr val="EFCA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20;p55">
                <a:extLst>
                  <a:ext uri="{FF2B5EF4-FFF2-40B4-BE49-F238E27FC236}">
                    <a16:creationId xmlns:a16="http://schemas.microsoft.com/office/drawing/2014/main" id="{34A0C973-61A7-FA44-B17A-B4900CCFC544}"/>
                  </a:ext>
                </a:extLst>
              </p:cNvPr>
              <p:cNvSpPr/>
              <p:nvPr/>
            </p:nvSpPr>
            <p:spPr>
              <a:xfrm>
                <a:off x="3461575" y="504175"/>
                <a:ext cx="7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34" extrusionOk="0">
                    <a:moveTo>
                      <a:pt x="155" y="0"/>
                    </a:moveTo>
                    <a:cubicBezTo>
                      <a:pt x="19" y="0"/>
                      <a:pt x="1" y="218"/>
                      <a:pt x="146" y="233"/>
                    </a:cubicBezTo>
                    <a:cubicBezTo>
                      <a:pt x="150" y="233"/>
                      <a:pt x="155" y="233"/>
                      <a:pt x="159" y="233"/>
                    </a:cubicBezTo>
                    <a:cubicBezTo>
                      <a:pt x="296" y="233"/>
                      <a:pt x="313" y="16"/>
                      <a:pt x="168" y="1"/>
                    </a:cubicBezTo>
                    <a:cubicBezTo>
                      <a:pt x="164" y="0"/>
                      <a:pt x="159" y="0"/>
                      <a:pt x="155" y="0"/>
                    </a:cubicBezTo>
                    <a:close/>
                  </a:path>
                </a:pathLst>
              </a:custGeom>
              <a:solidFill>
                <a:srgbClr val="C79A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021;p55">
                <a:extLst>
                  <a:ext uri="{FF2B5EF4-FFF2-40B4-BE49-F238E27FC236}">
                    <a16:creationId xmlns:a16="http://schemas.microsoft.com/office/drawing/2014/main" id="{CDB158C6-48BC-BC46-8272-091711D7BA3D}"/>
                  </a:ext>
                </a:extLst>
              </p:cNvPr>
              <p:cNvSpPr/>
              <p:nvPr/>
            </p:nvSpPr>
            <p:spPr>
              <a:xfrm>
                <a:off x="3336825" y="369700"/>
                <a:ext cx="795625" cy="528150"/>
              </a:xfrm>
              <a:custGeom>
                <a:avLst/>
                <a:gdLst/>
                <a:ahLst/>
                <a:cxnLst/>
                <a:rect l="l" t="t" r="r" b="b"/>
                <a:pathLst>
                  <a:path w="31825" h="21126" extrusionOk="0">
                    <a:moveTo>
                      <a:pt x="997" y="20367"/>
                    </a:moveTo>
                    <a:cubicBezTo>
                      <a:pt x="1025" y="20144"/>
                      <a:pt x="2584" y="19537"/>
                      <a:pt x="2750" y="19432"/>
                    </a:cubicBezTo>
                    <a:cubicBezTo>
                      <a:pt x="4287" y="18469"/>
                      <a:pt x="5693" y="17238"/>
                      <a:pt x="7053" y="15963"/>
                    </a:cubicBezTo>
                    <a:cubicBezTo>
                      <a:pt x="9178" y="13972"/>
                      <a:pt x="11234" y="11796"/>
                      <a:pt x="13002" y="9363"/>
                    </a:cubicBezTo>
                    <a:cubicBezTo>
                      <a:pt x="13211" y="9073"/>
                      <a:pt x="14356" y="6888"/>
                      <a:pt x="14748" y="6958"/>
                    </a:cubicBezTo>
                    <a:cubicBezTo>
                      <a:pt x="15036" y="7009"/>
                      <a:pt x="15361" y="7906"/>
                      <a:pt x="15506" y="8147"/>
                    </a:cubicBezTo>
                    <a:cubicBezTo>
                      <a:pt x="16183" y="9279"/>
                      <a:pt x="16797" y="10434"/>
                      <a:pt x="17634" y="11418"/>
                    </a:cubicBezTo>
                    <a:cubicBezTo>
                      <a:pt x="20271" y="14526"/>
                      <a:pt x="23208" y="18093"/>
                      <a:pt x="26796" y="19606"/>
                    </a:cubicBezTo>
                    <a:cubicBezTo>
                      <a:pt x="30394" y="21126"/>
                      <a:pt x="31824" y="16565"/>
                      <a:pt x="31198" y="13234"/>
                    </a:cubicBezTo>
                    <a:cubicBezTo>
                      <a:pt x="29687" y="5206"/>
                      <a:pt x="21906" y="0"/>
                      <a:pt x="15117" y="759"/>
                    </a:cubicBezTo>
                    <a:cubicBezTo>
                      <a:pt x="11359" y="1177"/>
                      <a:pt x="7844" y="3279"/>
                      <a:pt x="4940" y="6075"/>
                    </a:cubicBezTo>
                    <a:cubicBezTo>
                      <a:pt x="2236" y="8679"/>
                      <a:pt x="619" y="12463"/>
                      <a:pt x="358" y="16553"/>
                    </a:cubicBezTo>
                    <a:cubicBezTo>
                      <a:pt x="285" y="17681"/>
                      <a:pt x="0" y="19456"/>
                      <a:pt x="683" y="2038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22;p55">
                <a:extLst>
                  <a:ext uri="{FF2B5EF4-FFF2-40B4-BE49-F238E27FC236}">
                    <a16:creationId xmlns:a16="http://schemas.microsoft.com/office/drawing/2014/main" id="{7DA52429-1205-4645-B6F6-616C81CE3607}"/>
                  </a:ext>
                </a:extLst>
              </p:cNvPr>
              <p:cNvSpPr/>
              <p:nvPr/>
            </p:nvSpPr>
            <p:spPr>
              <a:xfrm>
                <a:off x="3680450" y="1199200"/>
                <a:ext cx="794175" cy="2549650"/>
              </a:xfrm>
              <a:custGeom>
                <a:avLst/>
                <a:gdLst/>
                <a:ahLst/>
                <a:cxnLst/>
                <a:rect l="l" t="t" r="r" b="b"/>
                <a:pathLst>
                  <a:path w="31767" h="101986" extrusionOk="0">
                    <a:moveTo>
                      <a:pt x="11654" y="1"/>
                    </a:moveTo>
                    <a:cubicBezTo>
                      <a:pt x="11654" y="1"/>
                      <a:pt x="5158" y="7725"/>
                      <a:pt x="3550" y="21501"/>
                    </a:cubicBezTo>
                    <a:cubicBezTo>
                      <a:pt x="1942" y="35278"/>
                      <a:pt x="1805" y="81829"/>
                      <a:pt x="0" y="94770"/>
                    </a:cubicBezTo>
                    <a:lnTo>
                      <a:pt x="21881" y="101985"/>
                    </a:lnTo>
                    <a:cubicBezTo>
                      <a:pt x="21881" y="101985"/>
                      <a:pt x="31766" y="72357"/>
                      <a:pt x="22101" y="54292"/>
                    </a:cubicBezTo>
                    <a:cubicBezTo>
                      <a:pt x="12436" y="36226"/>
                      <a:pt x="16531" y="23502"/>
                      <a:pt x="16531" y="23502"/>
                    </a:cubicBezTo>
                    <a:lnTo>
                      <a:pt x="21116" y="8783"/>
                    </a:lnTo>
                    <a:cubicBezTo>
                      <a:pt x="21116" y="8783"/>
                      <a:pt x="20811" y="4583"/>
                      <a:pt x="116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23;p55">
                <a:extLst>
                  <a:ext uri="{FF2B5EF4-FFF2-40B4-BE49-F238E27FC236}">
                    <a16:creationId xmlns:a16="http://schemas.microsoft.com/office/drawing/2014/main" id="{60F7C33B-C03E-174B-85BF-09C9F4999F5F}"/>
                  </a:ext>
                </a:extLst>
              </p:cNvPr>
              <p:cNvSpPr/>
              <p:nvPr/>
            </p:nvSpPr>
            <p:spPr>
              <a:xfrm>
                <a:off x="3827725" y="2619400"/>
                <a:ext cx="164650" cy="124300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4972" extrusionOk="0">
                    <a:moveTo>
                      <a:pt x="3769" y="1"/>
                    </a:moveTo>
                    <a:lnTo>
                      <a:pt x="0" y="2339"/>
                    </a:lnTo>
                    <a:lnTo>
                      <a:pt x="2370" y="4971"/>
                    </a:lnTo>
                    <a:lnTo>
                      <a:pt x="6586" y="3096"/>
                    </a:lnTo>
                    <a:close/>
                  </a:path>
                </a:pathLst>
              </a:custGeom>
              <a:solidFill>
                <a:srgbClr val="FFBE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024;p55">
                <a:extLst>
                  <a:ext uri="{FF2B5EF4-FFF2-40B4-BE49-F238E27FC236}">
                    <a16:creationId xmlns:a16="http://schemas.microsoft.com/office/drawing/2014/main" id="{C6C7AF02-C59A-1C4F-BDDD-AADE775C77DD}"/>
                  </a:ext>
                </a:extLst>
              </p:cNvPr>
              <p:cNvSpPr/>
              <p:nvPr/>
            </p:nvSpPr>
            <p:spPr>
              <a:xfrm>
                <a:off x="3871675" y="1343850"/>
                <a:ext cx="684900" cy="1387225"/>
              </a:xfrm>
              <a:custGeom>
                <a:avLst/>
                <a:gdLst/>
                <a:ahLst/>
                <a:cxnLst/>
                <a:rect l="l" t="t" r="r" b="b"/>
                <a:pathLst>
                  <a:path w="27396" h="55489" extrusionOk="0">
                    <a:moveTo>
                      <a:pt x="8168" y="1"/>
                    </a:moveTo>
                    <a:cubicBezTo>
                      <a:pt x="6024" y="1"/>
                      <a:pt x="3881" y="1086"/>
                      <a:pt x="2640" y="3073"/>
                    </a:cubicBezTo>
                    <a:cubicBezTo>
                      <a:pt x="1887" y="4280"/>
                      <a:pt x="1330" y="5525"/>
                      <a:pt x="1285" y="6821"/>
                    </a:cubicBezTo>
                    <a:cubicBezTo>
                      <a:pt x="1163" y="10315"/>
                      <a:pt x="2992" y="13595"/>
                      <a:pt x="5217" y="16292"/>
                    </a:cubicBezTo>
                    <a:cubicBezTo>
                      <a:pt x="7443" y="18989"/>
                      <a:pt x="10113" y="21309"/>
                      <a:pt x="12172" y="24134"/>
                    </a:cubicBezTo>
                    <a:cubicBezTo>
                      <a:pt x="13894" y="26499"/>
                      <a:pt x="15153" y="29167"/>
                      <a:pt x="15884" y="31998"/>
                    </a:cubicBezTo>
                    <a:cubicBezTo>
                      <a:pt x="16454" y="34204"/>
                      <a:pt x="16672" y="36634"/>
                      <a:pt x="15693" y="38690"/>
                    </a:cubicBezTo>
                    <a:cubicBezTo>
                      <a:pt x="14908" y="40334"/>
                      <a:pt x="13452" y="41545"/>
                      <a:pt x="12015" y="42667"/>
                    </a:cubicBezTo>
                    <a:cubicBezTo>
                      <a:pt x="8181" y="45662"/>
                      <a:pt x="4169" y="48421"/>
                      <a:pt x="0" y="50928"/>
                    </a:cubicBezTo>
                    <a:cubicBezTo>
                      <a:pt x="448" y="52277"/>
                      <a:pt x="1104" y="53548"/>
                      <a:pt x="1946" y="54692"/>
                    </a:cubicBezTo>
                    <a:cubicBezTo>
                      <a:pt x="2189" y="55021"/>
                      <a:pt x="2475" y="55358"/>
                      <a:pt x="2872" y="55458"/>
                    </a:cubicBezTo>
                    <a:cubicBezTo>
                      <a:pt x="2956" y="55479"/>
                      <a:pt x="3041" y="55489"/>
                      <a:pt x="3125" y="55489"/>
                    </a:cubicBezTo>
                    <a:cubicBezTo>
                      <a:pt x="3465" y="55489"/>
                      <a:pt x="3805" y="55338"/>
                      <a:pt x="4119" y="55190"/>
                    </a:cubicBezTo>
                    <a:cubicBezTo>
                      <a:pt x="9530" y="52648"/>
                      <a:pt x="15022" y="50055"/>
                      <a:pt x="19503" y="46097"/>
                    </a:cubicBezTo>
                    <a:cubicBezTo>
                      <a:pt x="23984" y="42141"/>
                      <a:pt x="27395" y="36560"/>
                      <a:pt x="27360" y="30582"/>
                    </a:cubicBezTo>
                    <a:cubicBezTo>
                      <a:pt x="27327" y="24858"/>
                      <a:pt x="24236" y="19656"/>
                      <a:pt x="21243" y="14778"/>
                    </a:cubicBezTo>
                    <a:cubicBezTo>
                      <a:pt x="19951" y="12674"/>
                      <a:pt x="18660" y="10569"/>
                      <a:pt x="17368" y="8463"/>
                    </a:cubicBezTo>
                    <a:cubicBezTo>
                      <a:pt x="15909" y="6084"/>
                      <a:pt x="14429" y="3681"/>
                      <a:pt x="12435" y="1731"/>
                    </a:cubicBezTo>
                    <a:cubicBezTo>
                      <a:pt x="12415" y="1712"/>
                      <a:pt x="12394" y="1692"/>
                      <a:pt x="12374" y="1673"/>
                    </a:cubicBezTo>
                    <a:cubicBezTo>
                      <a:pt x="11181" y="537"/>
                      <a:pt x="9675" y="1"/>
                      <a:pt x="8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25;p55">
              <a:extLst>
                <a:ext uri="{FF2B5EF4-FFF2-40B4-BE49-F238E27FC236}">
                  <a16:creationId xmlns:a16="http://schemas.microsoft.com/office/drawing/2014/main" id="{B7CA2008-FE3F-BD48-9AED-BF414D3558D5}"/>
                </a:ext>
              </a:extLst>
            </p:cNvPr>
            <p:cNvSpPr/>
            <p:nvPr/>
          </p:nvSpPr>
          <p:spPr>
            <a:xfrm rot="1356940">
              <a:off x="876160" y="1793695"/>
              <a:ext cx="85234" cy="96021"/>
            </a:xfrm>
            <a:custGeom>
              <a:avLst/>
              <a:gdLst/>
              <a:ahLst/>
              <a:cxnLst/>
              <a:rect l="l" t="t" r="r" b="b"/>
              <a:pathLst>
                <a:path w="8103" h="9114" extrusionOk="0">
                  <a:moveTo>
                    <a:pt x="2633" y="1"/>
                  </a:moveTo>
                  <a:lnTo>
                    <a:pt x="2633" y="1"/>
                  </a:lnTo>
                  <a:cubicBezTo>
                    <a:pt x="1" y="5169"/>
                    <a:pt x="2705" y="9113"/>
                    <a:pt x="4861" y="9113"/>
                  </a:cubicBezTo>
                  <a:cubicBezTo>
                    <a:pt x="5312" y="9113"/>
                    <a:pt x="5739" y="8940"/>
                    <a:pt x="6088" y="8570"/>
                  </a:cubicBezTo>
                  <a:cubicBezTo>
                    <a:pt x="8103" y="6429"/>
                    <a:pt x="6513" y="5588"/>
                    <a:pt x="4800" y="4853"/>
                  </a:cubicBezTo>
                  <a:cubicBezTo>
                    <a:pt x="3088" y="4119"/>
                    <a:pt x="2633" y="1"/>
                    <a:pt x="2633" y="1"/>
                  </a:cubicBezTo>
                  <a:close/>
                </a:path>
              </a:pathLst>
            </a:custGeom>
            <a:solidFill>
              <a:srgbClr val="F2B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324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3CF0-464D-2C4C-98A1-C95BA129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use genetic data in cancer research?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326D3E-200D-D64E-9C05-17894B89E00F}"/>
              </a:ext>
            </a:extLst>
          </p:cNvPr>
          <p:cNvSpPr/>
          <p:nvPr/>
        </p:nvSpPr>
        <p:spPr>
          <a:xfrm>
            <a:off x="642981" y="1811181"/>
            <a:ext cx="7297119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Cancers are associated with genetic abnormalities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Gene expression measures the level of gene activity in a tissue and gives information about its complex activities.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Comparing the genes expressed in normal and diseased tissue can bring better insights about the cancer prognosis and outcomes.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1"/>
                </a:solidFill>
                <a:latin typeface="Lato"/>
              </a:rPr>
              <a:t>Using machine learning techniques on genetic data has the potentials of giving the correct estimation of survival time and can prevent unnecessary surgical and treatment procedures.</a:t>
            </a:r>
          </a:p>
        </p:txBody>
      </p:sp>
    </p:spTree>
    <p:extLst>
      <p:ext uri="{BB962C8B-B14F-4D97-AF65-F5344CB8AC3E}">
        <p14:creationId xmlns:p14="http://schemas.microsoft.com/office/powerpoint/2010/main" val="177665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11B3-1A50-E74A-B46C-C633D052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Description</a:t>
            </a:r>
            <a:br>
              <a:rPr lang="en-CA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D787F6-6B26-0840-8E10-2979B33829A0}"/>
              </a:ext>
            </a:extLst>
          </p:cNvPr>
          <p:cNvSpPr/>
          <p:nvPr/>
        </p:nvSpPr>
        <p:spPr>
          <a:xfrm>
            <a:off x="1119320" y="1930913"/>
            <a:ext cx="70521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Clr>
                <a:schemeClr val="accent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Lato"/>
                <a:sym typeface="Lato Light"/>
              </a:rPr>
              <a:t>The METABRIC is a project that contains targeted genetic sequencing data of 1,980 primary breast cancer samples.</a:t>
            </a:r>
            <a:endParaRPr lang="ar-SA" sz="1600" dirty="0">
              <a:solidFill>
                <a:schemeClr val="accent1"/>
              </a:solidFill>
              <a:latin typeface="Lato"/>
              <a:sym typeface="Lato Light"/>
            </a:endParaRPr>
          </a:p>
          <a:p>
            <a:pPr marL="171450" indent="-171450">
              <a:spcAft>
                <a:spcPts val="1200"/>
              </a:spcAft>
              <a:buClr>
                <a:schemeClr val="accent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Lato"/>
                <a:sym typeface="Lato Light"/>
              </a:rPr>
              <a:t>Clinical and genomic data was downloaded from </a:t>
            </a:r>
            <a:r>
              <a:rPr lang="en-US" sz="1600" dirty="0" err="1">
                <a:solidFill>
                  <a:schemeClr val="accent1"/>
                </a:solidFill>
                <a:latin typeface="Lato"/>
                <a:sym typeface="Lato Light"/>
              </a:rPr>
              <a:t>cBioPortal</a:t>
            </a:r>
            <a:r>
              <a:rPr lang="en-US" sz="1600" dirty="0">
                <a:solidFill>
                  <a:schemeClr val="accent1"/>
                </a:solidFill>
                <a:latin typeface="Lato"/>
                <a:sym typeface="Lato Light"/>
              </a:rPr>
              <a:t> website</a:t>
            </a:r>
            <a:r>
              <a:rPr lang="en-CA" sz="1600" dirty="0">
                <a:solidFill>
                  <a:schemeClr val="accent1"/>
                </a:solidFill>
                <a:latin typeface="Lato"/>
                <a:sym typeface="Lato Light"/>
              </a:rPr>
              <a:t>, which </a:t>
            </a:r>
            <a:r>
              <a:rPr lang="en-CA" sz="1600" dirty="0">
                <a:solidFill>
                  <a:schemeClr val="accent1"/>
                </a:solidFill>
                <a:latin typeface="Lato"/>
              </a:rPr>
              <a:t>is an open-access, open-source resource for  cancer genomics data sets.</a:t>
            </a:r>
            <a:endParaRPr lang="en-US" sz="1600" dirty="0">
              <a:solidFill>
                <a:schemeClr val="accent1"/>
              </a:solidFill>
              <a:latin typeface="Lato"/>
              <a:sym typeface="Lato Light"/>
            </a:endParaRPr>
          </a:p>
          <a:p>
            <a:pPr marL="171450" indent="-171450">
              <a:spcAft>
                <a:spcPts val="1200"/>
              </a:spcAft>
              <a:buClr>
                <a:schemeClr val="accent1"/>
              </a:buClr>
              <a:buSzPts val="1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  <a:latin typeface="Lato"/>
              <a:sym typeface="Lat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18A5E-5780-B048-A2C3-A0D697E588C8}"/>
              </a:ext>
            </a:extLst>
          </p:cNvPr>
          <p:cNvSpPr txBox="1"/>
          <p:nvPr/>
        </p:nvSpPr>
        <p:spPr>
          <a:xfrm>
            <a:off x="6576164" y="4710514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</a:t>
            </a:r>
            <a:r>
              <a:rPr lang="en-CA" sz="1100" dirty="0">
                <a:solidFill>
                  <a:schemeClr val="accent1"/>
                </a:solidFill>
                <a:latin typeface="Lato"/>
              </a:rPr>
              <a:t>Pereira, B, et al, 2016)</a:t>
            </a:r>
            <a:endParaRPr lang="en-US" sz="1600" dirty="0">
              <a:solidFill>
                <a:schemeClr val="accent1"/>
              </a:solidFill>
              <a:latin typeface="Lato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6DBA9ED-3005-5E41-A2F1-738F0AEA5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0" y="3562129"/>
            <a:ext cx="2501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4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6"/>
          <p:cNvSpPr txBox="1">
            <a:spLocks noGrp="1"/>
          </p:cNvSpPr>
          <p:nvPr>
            <p:ph type="title"/>
          </p:nvPr>
        </p:nvSpPr>
        <p:spPr>
          <a:xfrm>
            <a:off x="1203900" y="433350"/>
            <a:ext cx="673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Data Description</a:t>
            </a:r>
            <a:endParaRPr dirty="0"/>
          </a:p>
        </p:txBody>
      </p:sp>
      <p:sp>
        <p:nvSpPr>
          <p:cNvPr id="635" name="Google Shape;635;p36"/>
          <p:cNvSpPr txBox="1">
            <a:spLocks noGrp="1"/>
          </p:cNvSpPr>
          <p:nvPr>
            <p:ph type="title"/>
          </p:nvPr>
        </p:nvSpPr>
        <p:spPr>
          <a:xfrm>
            <a:off x="1387955" y="2813983"/>
            <a:ext cx="1949400" cy="994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>
                <a:sym typeface="Lato Light"/>
              </a:rPr>
              <a:t>METABRIC </a:t>
            </a:r>
            <a:br>
              <a:rPr lang="en-US" sz="1400" dirty="0">
                <a:sym typeface="Lato Light"/>
              </a:rPr>
            </a:br>
            <a:r>
              <a:rPr lang="en-US" sz="1400" dirty="0">
                <a:sym typeface="Lato Light"/>
              </a:rPr>
              <a:t>database </a:t>
            </a:r>
            <a:br>
              <a:rPr lang="en-US" sz="1400" dirty="0">
                <a:sym typeface="Lato Light"/>
              </a:rPr>
            </a:br>
            <a:r>
              <a:rPr lang="en-US" sz="1400" dirty="0">
                <a:sym typeface="Lato Light"/>
              </a:rPr>
              <a:t>(</a:t>
            </a:r>
            <a:r>
              <a:rPr lang="en-US" sz="1400" dirty="0">
                <a:latin typeface="Lato"/>
                <a:sym typeface="Lato Light"/>
              </a:rPr>
              <a:t>1,980 </a:t>
            </a:r>
            <a:r>
              <a:rPr lang="en-US" sz="1400" dirty="0">
                <a:sym typeface="Lato Light"/>
              </a:rPr>
              <a:t>sample size</a:t>
            </a:r>
            <a:r>
              <a:rPr lang="en-US" sz="1400" dirty="0">
                <a:latin typeface="Lato"/>
                <a:sym typeface="Lato Light"/>
              </a:rPr>
              <a:t>)</a:t>
            </a:r>
            <a:br>
              <a:rPr lang="en-US" sz="1400" dirty="0">
                <a:sym typeface="Lato Light"/>
              </a:rPr>
            </a:br>
            <a:endParaRPr sz="1400" dirty="0"/>
          </a:p>
        </p:txBody>
      </p:sp>
      <p:sp>
        <p:nvSpPr>
          <p:cNvPr id="687" name="Google Shape;687;p36"/>
          <p:cNvSpPr/>
          <p:nvPr/>
        </p:nvSpPr>
        <p:spPr>
          <a:xfrm rot="10800000">
            <a:off x="4939524" y="2914273"/>
            <a:ext cx="303062" cy="1513904"/>
          </a:xfrm>
          <a:prstGeom prst="rightBrace">
            <a:avLst>
              <a:gd name="adj1" fmla="val 61749"/>
              <a:gd name="adj2" fmla="val 48621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6"/>
          <p:cNvSpPr/>
          <p:nvPr/>
        </p:nvSpPr>
        <p:spPr>
          <a:xfrm rot="10800000">
            <a:off x="3190613" y="1881513"/>
            <a:ext cx="444828" cy="1787292"/>
          </a:xfrm>
          <a:prstGeom prst="rightBrace">
            <a:avLst>
              <a:gd name="adj1" fmla="val 61749"/>
              <a:gd name="adj2" fmla="val 48621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8858;p64">
            <a:extLst>
              <a:ext uri="{FF2B5EF4-FFF2-40B4-BE49-F238E27FC236}">
                <a16:creationId xmlns:a16="http://schemas.microsoft.com/office/drawing/2014/main" id="{A66331F2-8D93-424B-A8D7-6265B41E2C49}"/>
              </a:ext>
            </a:extLst>
          </p:cNvPr>
          <p:cNvGrpSpPr/>
          <p:nvPr/>
        </p:nvGrpSpPr>
        <p:grpSpPr>
          <a:xfrm>
            <a:off x="2019144" y="2124808"/>
            <a:ext cx="687022" cy="595194"/>
            <a:chOff x="882590" y="2438360"/>
            <a:chExt cx="337310" cy="337047"/>
          </a:xfrm>
        </p:grpSpPr>
        <p:sp>
          <p:nvSpPr>
            <p:cNvPr id="100" name="Google Shape;8859;p64">
              <a:extLst>
                <a:ext uri="{FF2B5EF4-FFF2-40B4-BE49-F238E27FC236}">
                  <a16:creationId xmlns:a16="http://schemas.microsoft.com/office/drawing/2014/main" id="{5B93E360-CCCF-B14F-8284-07CF018C1123}"/>
                </a:ext>
              </a:extLst>
            </p:cNvPr>
            <p:cNvSpPr/>
            <p:nvPr/>
          </p:nvSpPr>
          <p:spPr>
            <a:xfrm>
              <a:off x="992934" y="2438360"/>
              <a:ext cx="114625" cy="337047"/>
            </a:xfrm>
            <a:custGeom>
              <a:avLst/>
              <a:gdLst/>
              <a:ahLst/>
              <a:cxnLst/>
              <a:rect l="l" t="t" r="r" b="b"/>
              <a:pathLst>
                <a:path w="4365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4364" y="12834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60;p64">
              <a:extLst>
                <a:ext uri="{FF2B5EF4-FFF2-40B4-BE49-F238E27FC236}">
                  <a16:creationId xmlns:a16="http://schemas.microsoft.com/office/drawing/2014/main" id="{FF399FD2-88FD-A44F-BD6C-6A8180DA99B9}"/>
                </a:ext>
              </a:extLst>
            </p:cNvPr>
            <p:cNvSpPr/>
            <p:nvPr/>
          </p:nvSpPr>
          <p:spPr>
            <a:xfrm>
              <a:off x="1081640" y="2438360"/>
              <a:ext cx="25919" cy="337047"/>
            </a:xfrm>
            <a:custGeom>
              <a:avLst/>
              <a:gdLst/>
              <a:ahLst/>
              <a:cxnLst/>
              <a:rect l="l" t="t" r="r" b="b"/>
              <a:pathLst>
                <a:path w="987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986" y="1283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C5D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61;p64">
              <a:extLst>
                <a:ext uri="{FF2B5EF4-FFF2-40B4-BE49-F238E27FC236}">
                  <a16:creationId xmlns:a16="http://schemas.microsoft.com/office/drawing/2014/main" id="{B8CEED1A-5D7E-1E4F-BD8F-964E915E180A}"/>
                </a:ext>
              </a:extLst>
            </p:cNvPr>
            <p:cNvSpPr/>
            <p:nvPr/>
          </p:nvSpPr>
          <p:spPr>
            <a:xfrm>
              <a:off x="882590" y="2438360"/>
              <a:ext cx="112367" cy="337047"/>
            </a:xfrm>
            <a:custGeom>
              <a:avLst/>
              <a:gdLst/>
              <a:ahLst/>
              <a:cxnLst/>
              <a:rect l="l" t="t" r="r" b="b"/>
              <a:pathLst>
                <a:path w="4279" h="12835" extrusionOk="0">
                  <a:moveTo>
                    <a:pt x="986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1" y="11858"/>
                  </a:lnTo>
                  <a:cubicBezTo>
                    <a:pt x="1" y="12394"/>
                    <a:pt x="441" y="12834"/>
                    <a:pt x="986" y="12834"/>
                  </a:cubicBezTo>
                  <a:lnTo>
                    <a:pt x="4279" y="12834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62;p64">
              <a:extLst>
                <a:ext uri="{FF2B5EF4-FFF2-40B4-BE49-F238E27FC236}">
                  <a16:creationId xmlns:a16="http://schemas.microsoft.com/office/drawing/2014/main" id="{56610061-CAAA-A549-87DA-61B53C0B0918}"/>
                </a:ext>
              </a:extLst>
            </p:cNvPr>
            <p:cNvSpPr/>
            <p:nvPr/>
          </p:nvSpPr>
          <p:spPr>
            <a:xfrm>
              <a:off x="969799" y="2438360"/>
              <a:ext cx="25157" cy="337047"/>
            </a:xfrm>
            <a:custGeom>
              <a:avLst/>
              <a:gdLst/>
              <a:ahLst/>
              <a:cxnLst/>
              <a:rect l="l" t="t" r="r" b="b"/>
              <a:pathLst>
                <a:path w="958" h="12835" extrusionOk="0">
                  <a:moveTo>
                    <a:pt x="1" y="0"/>
                  </a:moveTo>
                  <a:lnTo>
                    <a:pt x="1" y="12834"/>
                  </a:lnTo>
                  <a:lnTo>
                    <a:pt x="958" y="12834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3;p64">
              <a:extLst>
                <a:ext uri="{FF2B5EF4-FFF2-40B4-BE49-F238E27FC236}">
                  <a16:creationId xmlns:a16="http://schemas.microsoft.com/office/drawing/2014/main" id="{646C28D3-1D02-1641-89F4-FC38064A8C20}"/>
                </a:ext>
              </a:extLst>
            </p:cNvPr>
            <p:cNvSpPr/>
            <p:nvPr/>
          </p:nvSpPr>
          <p:spPr>
            <a:xfrm>
              <a:off x="1106010" y="2438360"/>
              <a:ext cx="113890" cy="337047"/>
            </a:xfrm>
            <a:custGeom>
              <a:avLst/>
              <a:gdLst/>
              <a:ahLst/>
              <a:cxnLst/>
              <a:rect l="l" t="t" r="r" b="b"/>
              <a:pathLst>
                <a:path w="4337" h="12835" extrusionOk="0">
                  <a:moveTo>
                    <a:pt x="3358" y="0"/>
                  </a:moveTo>
                  <a:cubicBezTo>
                    <a:pt x="3352" y="0"/>
                    <a:pt x="3347" y="0"/>
                    <a:pt x="3341" y="0"/>
                  </a:cubicBezTo>
                  <a:lnTo>
                    <a:pt x="1" y="0"/>
                  </a:lnTo>
                  <a:lnTo>
                    <a:pt x="1" y="12834"/>
                  </a:lnTo>
                  <a:lnTo>
                    <a:pt x="3341" y="12834"/>
                  </a:lnTo>
                  <a:cubicBezTo>
                    <a:pt x="3886" y="12834"/>
                    <a:pt x="4326" y="12403"/>
                    <a:pt x="4336" y="11858"/>
                  </a:cubicBezTo>
                  <a:lnTo>
                    <a:pt x="4336" y="976"/>
                  </a:lnTo>
                  <a:cubicBezTo>
                    <a:pt x="4327" y="437"/>
                    <a:pt x="3896" y="0"/>
                    <a:pt x="3358" y="0"/>
                  </a:cubicBezTo>
                  <a:close/>
                </a:path>
              </a:pathLst>
            </a:custGeom>
            <a:solidFill>
              <a:srgbClr val="DF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64;p64">
              <a:extLst>
                <a:ext uri="{FF2B5EF4-FFF2-40B4-BE49-F238E27FC236}">
                  <a16:creationId xmlns:a16="http://schemas.microsoft.com/office/drawing/2014/main" id="{E8E5572C-C3A6-D54D-86C0-C91639AE5C85}"/>
                </a:ext>
              </a:extLst>
            </p:cNvPr>
            <p:cNvSpPr/>
            <p:nvPr/>
          </p:nvSpPr>
          <p:spPr>
            <a:xfrm>
              <a:off x="1167852" y="2438360"/>
              <a:ext cx="52047" cy="337047"/>
            </a:xfrm>
            <a:custGeom>
              <a:avLst/>
              <a:gdLst/>
              <a:ahLst/>
              <a:cxnLst/>
              <a:rect l="l" t="t" r="r" b="b"/>
              <a:pathLst>
                <a:path w="1982" h="12835" extrusionOk="0"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lnTo>
                    <a:pt x="35" y="0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2834"/>
                  </a:moveTo>
                  <a:cubicBezTo>
                    <a:pt x="6" y="12834"/>
                    <a:pt x="12" y="12834"/>
                    <a:pt x="17" y="12834"/>
                  </a:cubicBezTo>
                  <a:cubicBezTo>
                    <a:pt x="23" y="12834"/>
                    <a:pt x="29" y="12834"/>
                    <a:pt x="35" y="12834"/>
                  </a:cubicBezTo>
                  <a:close/>
                  <a:moveTo>
                    <a:pt x="1003" y="0"/>
                  </a:moveTo>
                  <a:cubicBezTo>
                    <a:pt x="997" y="0"/>
                    <a:pt x="992" y="0"/>
                    <a:pt x="986" y="0"/>
                  </a:cubicBezTo>
                  <a:lnTo>
                    <a:pt x="35" y="0"/>
                  </a:lnTo>
                  <a:cubicBezTo>
                    <a:pt x="565" y="10"/>
                    <a:pt x="995" y="443"/>
                    <a:pt x="995" y="976"/>
                  </a:cubicBezTo>
                  <a:lnTo>
                    <a:pt x="995" y="11858"/>
                  </a:lnTo>
                  <a:cubicBezTo>
                    <a:pt x="995" y="12392"/>
                    <a:pt x="565" y="12825"/>
                    <a:pt x="35" y="12834"/>
                  </a:cubicBezTo>
                  <a:lnTo>
                    <a:pt x="986" y="12834"/>
                  </a:lnTo>
                  <a:cubicBezTo>
                    <a:pt x="992" y="12834"/>
                    <a:pt x="997" y="12834"/>
                    <a:pt x="1003" y="12834"/>
                  </a:cubicBezTo>
                  <a:cubicBezTo>
                    <a:pt x="1541" y="12834"/>
                    <a:pt x="1972" y="12398"/>
                    <a:pt x="1981" y="11858"/>
                  </a:cubicBezTo>
                  <a:lnTo>
                    <a:pt x="1981" y="976"/>
                  </a:lnTo>
                  <a:cubicBezTo>
                    <a:pt x="1972" y="437"/>
                    <a:pt x="1541" y="0"/>
                    <a:pt x="100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65;p64">
              <a:extLst>
                <a:ext uri="{FF2B5EF4-FFF2-40B4-BE49-F238E27FC236}">
                  <a16:creationId xmlns:a16="http://schemas.microsoft.com/office/drawing/2014/main" id="{BE7B9CE6-CC54-4043-9D5C-FE5416935504}"/>
                </a:ext>
              </a:extLst>
            </p:cNvPr>
            <p:cNvSpPr/>
            <p:nvPr/>
          </p:nvSpPr>
          <p:spPr>
            <a:xfrm>
              <a:off x="922058" y="2707525"/>
              <a:ext cx="33193" cy="33193"/>
            </a:xfrm>
            <a:custGeom>
              <a:avLst/>
              <a:gdLst/>
              <a:ahLst/>
              <a:cxnLst/>
              <a:rect l="l" t="t" r="r" b="b"/>
              <a:pathLst>
                <a:path w="1264" h="1264" extrusionOk="0">
                  <a:moveTo>
                    <a:pt x="632" y="0"/>
                  </a:moveTo>
                  <a:cubicBezTo>
                    <a:pt x="278" y="0"/>
                    <a:pt x="0" y="278"/>
                    <a:pt x="0" y="632"/>
                  </a:cubicBezTo>
                  <a:cubicBezTo>
                    <a:pt x="0" y="976"/>
                    <a:pt x="278" y="1263"/>
                    <a:pt x="632" y="1263"/>
                  </a:cubicBezTo>
                  <a:cubicBezTo>
                    <a:pt x="976" y="1263"/>
                    <a:pt x="1264" y="976"/>
                    <a:pt x="1264" y="632"/>
                  </a:cubicBezTo>
                  <a:cubicBezTo>
                    <a:pt x="1264" y="278"/>
                    <a:pt x="97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66;p64">
              <a:extLst>
                <a:ext uri="{FF2B5EF4-FFF2-40B4-BE49-F238E27FC236}">
                  <a16:creationId xmlns:a16="http://schemas.microsoft.com/office/drawing/2014/main" id="{77DBA15E-164C-6541-82AF-26D15D7B7342}"/>
                </a:ext>
              </a:extLst>
            </p:cNvPr>
            <p:cNvSpPr/>
            <p:nvPr/>
          </p:nvSpPr>
          <p:spPr>
            <a:xfrm>
              <a:off x="1034635" y="2707525"/>
              <a:ext cx="33219" cy="33193"/>
            </a:xfrm>
            <a:custGeom>
              <a:avLst/>
              <a:gdLst/>
              <a:ahLst/>
              <a:cxnLst/>
              <a:rect l="l" t="t" r="r" b="b"/>
              <a:pathLst>
                <a:path w="1265" h="1264" extrusionOk="0">
                  <a:moveTo>
                    <a:pt x="632" y="0"/>
                  </a:moveTo>
                  <a:cubicBezTo>
                    <a:pt x="278" y="0"/>
                    <a:pt x="1" y="278"/>
                    <a:pt x="1" y="632"/>
                  </a:cubicBezTo>
                  <a:cubicBezTo>
                    <a:pt x="1" y="976"/>
                    <a:pt x="278" y="1263"/>
                    <a:pt x="632" y="1263"/>
                  </a:cubicBezTo>
                  <a:cubicBezTo>
                    <a:pt x="986" y="1263"/>
                    <a:pt x="1264" y="976"/>
                    <a:pt x="1264" y="632"/>
                  </a:cubicBezTo>
                  <a:cubicBezTo>
                    <a:pt x="1264" y="278"/>
                    <a:pt x="98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867;p64">
              <a:extLst>
                <a:ext uri="{FF2B5EF4-FFF2-40B4-BE49-F238E27FC236}">
                  <a16:creationId xmlns:a16="http://schemas.microsoft.com/office/drawing/2014/main" id="{DAC32C1E-DAB9-DA44-BF51-0276E48993FB}"/>
                </a:ext>
              </a:extLst>
            </p:cNvPr>
            <p:cNvSpPr/>
            <p:nvPr/>
          </p:nvSpPr>
          <p:spPr>
            <a:xfrm>
              <a:off x="1145715" y="2707525"/>
              <a:ext cx="33455" cy="33193"/>
            </a:xfrm>
            <a:custGeom>
              <a:avLst/>
              <a:gdLst/>
              <a:ahLst/>
              <a:cxnLst/>
              <a:rect l="l" t="t" r="r" b="b"/>
              <a:pathLst>
                <a:path w="1274" h="1264" extrusionOk="0">
                  <a:moveTo>
                    <a:pt x="642" y="0"/>
                  </a:moveTo>
                  <a:cubicBezTo>
                    <a:pt x="288" y="0"/>
                    <a:pt x="1" y="278"/>
                    <a:pt x="1" y="632"/>
                  </a:cubicBezTo>
                  <a:cubicBezTo>
                    <a:pt x="1" y="976"/>
                    <a:pt x="288" y="1263"/>
                    <a:pt x="642" y="1263"/>
                  </a:cubicBezTo>
                  <a:cubicBezTo>
                    <a:pt x="987" y="1263"/>
                    <a:pt x="1274" y="976"/>
                    <a:pt x="1274" y="632"/>
                  </a:cubicBezTo>
                  <a:cubicBezTo>
                    <a:pt x="1274" y="278"/>
                    <a:pt x="987" y="0"/>
                    <a:pt x="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868;p64">
              <a:extLst>
                <a:ext uri="{FF2B5EF4-FFF2-40B4-BE49-F238E27FC236}">
                  <a16:creationId xmlns:a16="http://schemas.microsoft.com/office/drawing/2014/main" id="{6F23D0C8-4A33-7641-AAEE-93CBA67FAA2B}"/>
                </a:ext>
              </a:extLst>
            </p:cNvPr>
            <p:cNvSpPr/>
            <p:nvPr/>
          </p:nvSpPr>
          <p:spPr>
            <a:xfrm>
              <a:off x="907484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869;p64">
              <a:extLst>
                <a:ext uri="{FF2B5EF4-FFF2-40B4-BE49-F238E27FC236}">
                  <a16:creationId xmlns:a16="http://schemas.microsoft.com/office/drawing/2014/main" id="{E900B87A-8D31-AE4D-B072-DCAFC38F2B01}"/>
                </a:ext>
              </a:extLst>
            </p:cNvPr>
            <p:cNvSpPr/>
            <p:nvPr/>
          </p:nvSpPr>
          <p:spPr>
            <a:xfrm>
              <a:off x="907484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40"/>
                  </a:lnTo>
                  <a:cubicBezTo>
                    <a:pt x="2374" y="106"/>
                    <a:pt x="2268" y="1"/>
                    <a:pt x="2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870;p64">
              <a:extLst>
                <a:ext uri="{FF2B5EF4-FFF2-40B4-BE49-F238E27FC236}">
                  <a16:creationId xmlns:a16="http://schemas.microsoft.com/office/drawing/2014/main" id="{30CAA312-7455-4A44-9A92-69688ADB51B5}"/>
                </a:ext>
              </a:extLst>
            </p:cNvPr>
            <p:cNvSpPr/>
            <p:nvPr/>
          </p:nvSpPr>
          <p:spPr>
            <a:xfrm>
              <a:off x="1020061" y="2475045"/>
              <a:ext cx="62367" cy="123422"/>
            </a:xfrm>
            <a:custGeom>
              <a:avLst/>
              <a:gdLst/>
              <a:ahLst/>
              <a:cxnLst/>
              <a:rect l="l" t="t" r="r" b="b"/>
              <a:pathLst>
                <a:path w="2375" h="4700" extrusionOk="0">
                  <a:moveTo>
                    <a:pt x="259" y="1"/>
                  </a:moveTo>
                  <a:cubicBezTo>
                    <a:pt x="116" y="1"/>
                    <a:pt x="1" y="115"/>
                    <a:pt x="1" y="259"/>
                  </a:cubicBezTo>
                  <a:lnTo>
                    <a:pt x="1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871;p64">
              <a:extLst>
                <a:ext uri="{FF2B5EF4-FFF2-40B4-BE49-F238E27FC236}">
                  <a16:creationId xmlns:a16="http://schemas.microsoft.com/office/drawing/2014/main" id="{69B26523-C96D-6344-B572-FFF539FCE94D}"/>
                </a:ext>
              </a:extLst>
            </p:cNvPr>
            <p:cNvSpPr/>
            <p:nvPr/>
          </p:nvSpPr>
          <p:spPr>
            <a:xfrm>
              <a:off x="1020061" y="2598441"/>
              <a:ext cx="62367" cy="41990"/>
            </a:xfrm>
            <a:custGeom>
              <a:avLst/>
              <a:gdLst/>
              <a:ahLst/>
              <a:cxnLst/>
              <a:rect l="l" t="t" r="r" b="b"/>
              <a:pathLst>
                <a:path w="2375" h="1599" extrusionOk="0">
                  <a:moveTo>
                    <a:pt x="1" y="1"/>
                  </a:moveTo>
                  <a:lnTo>
                    <a:pt x="1" y="1340"/>
                  </a:lnTo>
                  <a:cubicBezTo>
                    <a:pt x="1" y="1484"/>
                    <a:pt x="116" y="1599"/>
                    <a:pt x="259" y="1599"/>
                  </a:cubicBezTo>
                  <a:lnTo>
                    <a:pt x="2116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872;p64">
              <a:extLst>
                <a:ext uri="{FF2B5EF4-FFF2-40B4-BE49-F238E27FC236}">
                  <a16:creationId xmlns:a16="http://schemas.microsoft.com/office/drawing/2014/main" id="{5EEE0D93-315E-A54E-BDDA-FE63596F66D6}"/>
                </a:ext>
              </a:extLst>
            </p:cNvPr>
            <p:cNvSpPr/>
            <p:nvPr/>
          </p:nvSpPr>
          <p:spPr>
            <a:xfrm>
              <a:off x="1131403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873;p64">
              <a:extLst>
                <a:ext uri="{FF2B5EF4-FFF2-40B4-BE49-F238E27FC236}">
                  <a16:creationId xmlns:a16="http://schemas.microsoft.com/office/drawing/2014/main" id="{BBCFEA10-F251-1549-820D-6C84265452CA}"/>
                </a:ext>
              </a:extLst>
            </p:cNvPr>
            <p:cNvSpPr/>
            <p:nvPr/>
          </p:nvSpPr>
          <p:spPr>
            <a:xfrm>
              <a:off x="1131403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874;p64">
              <a:extLst>
                <a:ext uri="{FF2B5EF4-FFF2-40B4-BE49-F238E27FC236}">
                  <a16:creationId xmlns:a16="http://schemas.microsoft.com/office/drawing/2014/main" id="{1A8A1C82-6B88-BA4B-9BF0-E6D12941A4DF}"/>
                </a:ext>
              </a:extLst>
            </p:cNvPr>
            <p:cNvSpPr/>
            <p:nvPr/>
          </p:nvSpPr>
          <p:spPr>
            <a:xfrm>
              <a:off x="921560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875;p64">
              <a:extLst>
                <a:ext uri="{FF2B5EF4-FFF2-40B4-BE49-F238E27FC236}">
                  <a16:creationId xmlns:a16="http://schemas.microsoft.com/office/drawing/2014/main" id="{77CBA023-66D5-2941-AA6D-39404609CACF}"/>
                </a:ext>
              </a:extLst>
            </p:cNvPr>
            <p:cNvSpPr/>
            <p:nvPr/>
          </p:nvSpPr>
          <p:spPr>
            <a:xfrm>
              <a:off x="921560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876;p64">
              <a:extLst>
                <a:ext uri="{FF2B5EF4-FFF2-40B4-BE49-F238E27FC236}">
                  <a16:creationId xmlns:a16="http://schemas.microsoft.com/office/drawing/2014/main" id="{46F7A8F9-8458-184A-BF16-B63C7B0FDAF0}"/>
                </a:ext>
              </a:extLst>
            </p:cNvPr>
            <p:cNvSpPr/>
            <p:nvPr/>
          </p:nvSpPr>
          <p:spPr>
            <a:xfrm>
              <a:off x="921560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877;p64">
              <a:extLst>
                <a:ext uri="{FF2B5EF4-FFF2-40B4-BE49-F238E27FC236}">
                  <a16:creationId xmlns:a16="http://schemas.microsoft.com/office/drawing/2014/main" id="{6445B075-2E0E-AC4D-BF99-8163991BE5BD}"/>
                </a:ext>
              </a:extLst>
            </p:cNvPr>
            <p:cNvSpPr/>
            <p:nvPr/>
          </p:nvSpPr>
          <p:spPr>
            <a:xfrm>
              <a:off x="1145479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1043" y="0"/>
                  </a:moveTo>
                  <a:cubicBezTo>
                    <a:pt x="1040" y="0"/>
                    <a:pt x="1037" y="0"/>
                    <a:pt x="1034" y="0"/>
                  </a:cubicBezTo>
                  <a:lnTo>
                    <a:pt x="259" y="0"/>
                  </a:ln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9" y="383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878;p64">
              <a:extLst>
                <a:ext uri="{FF2B5EF4-FFF2-40B4-BE49-F238E27FC236}">
                  <a16:creationId xmlns:a16="http://schemas.microsoft.com/office/drawing/2014/main" id="{A4513C0F-F58E-A349-8700-ACA792CD7436}"/>
                </a:ext>
              </a:extLst>
            </p:cNvPr>
            <p:cNvSpPr/>
            <p:nvPr/>
          </p:nvSpPr>
          <p:spPr>
            <a:xfrm>
              <a:off x="1145479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879;p64">
              <a:extLst>
                <a:ext uri="{FF2B5EF4-FFF2-40B4-BE49-F238E27FC236}">
                  <a16:creationId xmlns:a16="http://schemas.microsoft.com/office/drawing/2014/main" id="{C660B24A-DC26-9249-B6BE-B8F88698CFB8}"/>
                </a:ext>
              </a:extLst>
            </p:cNvPr>
            <p:cNvSpPr/>
            <p:nvPr/>
          </p:nvSpPr>
          <p:spPr>
            <a:xfrm>
              <a:off x="1145479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880;p64">
              <a:extLst>
                <a:ext uri="{FF2B5EF4-FFF2-40B4-BE49-F238E27FC236}">
                  <a16:creationId xmlns:a16="http://schemas.microsoft.com/office/drawing/2014/main" id="{7819D848-96F4-5B4B-96C1-9B690B19E3DC}"/>
                </a:ext>
              </a:extLst>
            </p:cNvPr>
            <p:cNvSpPr/>
            <p:nvPr/>
          </p:nvSpPr>
          <p:spPr>
            <a:xfrm>
              <a:off x="1034399" y="2501437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881;p64">
              <a:extLst>
                <a:ext uri="{FF2B5EF4-FFF2-40B4-BE49-F238E27FC236}">
                  <a16:creationId xmlns:a16="http://schemas.microsoft.com/office/drawing/2014/main" id="{74816D82-8B02-374E-AC65-AA95F359796F}"/>
                </a:ext>
              </a:extLst>
            </p:cNvPr>
            <p:cNvSpPr/>
            <p:nvPr/>
          </p:nvSpPr>
          <p:spPr>
            <a:xfrm>
              <a:off x="1034399" y="2531583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83" y="384"/>
                    <a:pt x="1283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882;p64">
              <a:extLst>
                <a:ext uri="{FF2B5EF4-FFF2-40B4-BE49-F238E27FC236}">
                  <a16:creationId xmlns:a16="http://schemas.microsoft.com/office/drawing/2014/main" id="{7A46C487-BF95-0747-AC9F-418A42A52452}"/>
                </a:ext>
              </a:extLst>
            </p:cNvPr>
            <p:cNvSpPr/>
            <p:nvPr/>
          </p:nvSpPr>
          <p:spPr>
            <a:xfrm>
              <a:off x="1034399" y="2561756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AFA69D2-DA50-964C-AA1A-DAD41A511219}"/>
              </a:ext>
            </a:extLst>
          </p:cNvPr>
          <p:cNvSpPr/>
          <p:nvPr/>
        </p:nvSpPr>
        <p:spPr>
          <a:xfrm>
            <a:off x="3619412" y="2012426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/>
                </a:solidFill>
                <a:latin typeface="Merriweather Black"/>
                <a:sym typeface="Merriweather Black"/>
              </a:rPr>
              <a:t>Clinical Data</a:t>
            </a:r>
          </a:p>
          <a:p>
            <a:r>
              <a:rPr lang="en-CA" dirty="0">
                <a:solidFill>
                  <a:schemeClr val="accent1"/>
                </a:solidFill>
                <a:latin typeface="Merriweather Black"/>
                <a:sym typeface="Merriweather Black"/>
              </a:rPr>
              <a:t>( 31 features)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33CAAB-8E0E-404D-B90F-5229D5B8748C}"/>
              </a:ext>
            </a:extLst>
          </p:cNvPr>
          <p:cNvSpPr/>
          <p:nvPr/>
        </p:nvSpPr>
        <p:spPr>
          <a:xfrm>
            <a:off x="3593730" y="3668805"/>
            <a:ext cx="13227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/>
                </a:solidFill>
                <a:latin typeface="Merriweather Black"/>
                <a:sym typeface="Merriweather Black"/>
              </a:rPr>
              <a:t>Genetic Data</a:t>
            </a:r>
          </a:p>
        </p:txBody>
      </p:sp>
      <p:grpSp>
        <p:nvGrpSpPr>
          <p:cNvPr id="128" name="Google Shape;7193;p63">
            <a:extLst>
              <a:ext uri="{FF2B5EF4-FFF2-40B4-BE49-F238E27FC236}">
                <a16:creationId xmlns:a16="http://schemas.microsoft.com/office/drawing/2014/main" id="{E73CEC2F-211B-7A4B-A5AE-1142179467F2}"/>
              </a:ext>
            </a:extLst>
          </p:cNvPr>
          <p:cNvGrpSpPr/>
          <p:nvPr/>
        </p:nvGrpSpPr>
        <p:grpSpPr>
          <a:xfrm rot="5400000">
            <a:off x="3988468" y="3029179"/>
            <a:ext cx="450137" cy="705853"/>
            <a:chOff x="6263725" y="4277658"/>
            <a:chExt cx="210491" cy="362163"/>
          </a:xfrm>
        </p:grpSpPr>
        <p:sp>
          <p:nvSpPr>
            <p:cNvPr id="129" name="Google Shape;7194;p63">
              <a:extLst>
                <a:ext uri="{FF2B5EF4-FFF2-40B4-BE49-F238E27FC236}">
                  <a16:creationId xmlns:a16="http://schemas.microsoft.com/office/drawing/2014/main" id="{6F624132-1538-CF4D-ACD2-E2B25514F61A}"/>
                </a:ext>
              </a:extLst>
            </p:cNvPr>
            <p:cNvSpPr/>
            <p:nvPr/>
          </p:nvSpPr>
          <p:spPr>
            <a:xfrm>
              <a:off x="6265480" y="4277658"/>
              <a:ext cx="88189" cy="362163"/>
            </a:xfrm>
            <a:custGeom>
              <a:avLst/>
              <a:gdLst/>
              <a:ahLst/>
              <a:cxnLst/>
              <a:rect l="l" t="t" r="r" b="b"/>
              <a:pathLst>
                <a:path w="3366" h="13823" extrusionOk="0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44" y="1630"/>
                    <a:pt x="1582" y="2052"/>
                  </a:cubicBezTo>
                  <a:cubicBezTo>
                    <a:pt x="2292" y="2455"/>
                    <a:pt x="2963" y="2828"/>
                    <a:pt x="2963" y="3557"/>
                  </a:cubicBezTo>
                  <a:cubicBezTo>
                    <a:pt x="2963" y="4276"/>
                    <a:pt x="2292" y="4650"/>
                    <a:pt x="1582" y="5052"/>
                  </a:cubicBezTo>
                  <a:cubicBezTo>
                    <a:pt x="835" y="5474"/>
                    <a:pt x="1" y="5953"/>
                    <a:pt x="1" y="6912"/>
                  </a:cubicBezTo>
                  <a:cubicBezTo>
                    <a:pt x="1" y="7870"/>
                    <a:pt x="844" y="8340"/>
                    <a:pt x="1582" y="8762"/>
                  </a:cubicBezTo>
                  <a:cubicBezTo>
                    <a:pt x="2292" y="9164"/>
                    <a:pt x="2963" y="9548"/>
                    <a:pt x="2963" y="10267"/>
                  </a:cubicBezTo>
                  <a:cubicBezTo>
                    <a:pt x="2963" y="10986"/>
                    <a:pt x="2292" y="11369"/>
                    <a:pt x="1582" y="11772"/>
                  </a:cubicBezTo>
                  <a:cubicBezTo>
                    <a:pt x="835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74" y="12519"/>
                    <a:pt x="1784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4" y="8417"/>
                  </a:cubicBezTo>
                  <a:cubicBezTo>
                    <a:pt x="1074" y="8005"/>
                    <a:pt x="403" y="7631"/>
                    <a:pt x="403" y="6912"/>
                  </a:cubicBezTo>
                  <a:cubicBezTo>
                    <a:pt x="403" y="6183"/>
                    <a:pt x="1074" y="5810"/>
                    <a:pt x="1784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4" y="1697"/>
                  </a:cubicBezTo>
                  <a:cubicBezTo>
                    <a:pt x="1074" y="1295"/>
                    <a:pt x="403" y="921"/>
                    <a:pt x="403" y="202"/>
                  </a:cubicBezTo>
                  <a:cubicBezTo>
                    <a:pt x="403" y="68"/>
                    <a:pt x="303" y="1"/>
                    <a:pt x="202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195;p63">
              <a:extLst>
                <a:ext uri="{FF2B5EF4-FFF2-40B4-BE49-F238E27FC236}">
                  <a16:creationId xmlns:a16="http://schemas.microsoft.com/office/drawing/2014/main" id="{3A17B0E9-66E0-A549-9257-847124090FAB}"/>
                </a:ext>
              </a:extLst>
            </p:cNvPr>
            <p:cNvSpPr/>
            <p:nvPr/>
          </p:nvSpPr>
          <p:spPr>
            <a:xfrm>
              <a:off x="6265480" y="4277658"/>
              <a:ext cx="88189" cy="155497"/>
            </a:xfrm>
            <a:custGeom>
              <a:avLst/>
              <a:gdLst/>
              <a:ahLst/>
              <a:cxnLst/>
              <a:rect l="l" t="t" r="r" b="b"/>
              <a:pathLst>
                <a:path w="3366" h="5935" extrusionOk="0">
                  <a:moveTo>
                    <a:pt x="3164" y="1"/>
                  </a:moveTo>
                  <a:cubicBezTo>
                    <a:pt x="3063" y="1"/>
                    <a:pt x="2963" y="68"/>
                    <a:pt x="2963" y="202"/>
                  </a:cubicBezTo>
                  <a:cubicBezTo>
                    <a:pt x="2963" y="931"/>
                    <a:pt x="2292" y="1304"/>
                    <a:pt x="1582" y="1707"/>
                  </a:cubicBezTo>
                  <a:cubicBezTo>
                    <a:pt x="835" y="2119"/>
                    <a:pt x="1" y="2608"/>
                    <a:pt x="1" y="3557"/>
                  </a:cubicBezTo>
                  <a:cubicBezTo>
                    <a:pt x="1" y="4516"/>
                    <a:pt x="844" y="4995"/>
                    <a:pt x="1582" y="5417"/>
                  </a:cubicBezTo>
                  <a:cubicBezTo>
                    <a:pt x="1851" y="5560"/>
                    <a:pt x="2109" y="5714"/>
                    <a:pt x="2359" y="5896"/>
                  </a:cubicBezTo>
                  <a:cubicBezTo>
                    <a:pt x="2397" y="5925"/>
                    <a:pt x="2435" y="5934"/>
                    <a:pt x="2483" y="5934"/>
                  </a:cubicBezTo>
                  <a:cubicBezTo>
                    <a:pt x="2675" y="5934"/>
                    <a:pt x="2752" y="5685"/>
                    <a:pt x="2598" y="5570"/>
                  </a:cubicBezTo>
                  <a:cubicBezTo>
                    <a:pt x="2339" y="5388"/>
                    <a:pt x="2062" y="5215"/>
                    <a:pt x="1784" y="5062"/>
                  </a:cubicBezTo>
                  <a:cubicBezTo>
                    <a:pt x="1074" y="4659"/>
                    <a:pt x="403" y="4285"/>
                    <a:pt x="403" y="3557"/>
                  </a:cubicBezTo>
                  <a:cubicBezTo>
                    <a:pt x="403" y="2838"/>
                    <a:pt x="1074" y="2464"/>
                    <a:pt x="1784" y="2062"/>
                  </a:cubicBezTo>
                  <a:cubicBezTo>
                    <a:pt x="2531" y="1640"/>
                    <a:pt x="3365" y="1161"/>
                    <a:pt x="3365" y="202"/>
                  </a:cubicBezTo>
                  <a:cubicBezTo>
                    <a:pt x="3365" y="68"/>
                    <a:pt x="3264" y="1"/>
                    <a:pt x="316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196;p63">
              <a:extLst>
                <a:ext uri="{FF2B5EF4-FFF2-40B4-BE49-F238E27FC236}">
                  <a16:creationId xmlns:a16="http://schemas.microsoft.com/office/drawing/2014/main" id="{35581112-909C-DE4A-8C51-7E2E1945CEBF}"/>
                </a:ext>
              </a:extLst>
            </p:cNvPr>
            <p:cNvSpPr/>
            <p:nvPr/>
          </p:nvSpPr>
          <p:spPr>
            <a:xfrm>
              <a:off x="6265480" y="4433600"/>
              <a:ext cx="88189" cy="206220"/>
            </a:xfrm>
            <a:custGeom>
              <a:avLst/>
              <a:gdLst/>
              <a:ahLst/>
              <a:cxnLst/>
              <a:rect l="l" t="t" r="r" b="b"/>
              <a:pathLst>
                <a:path w="3366" h="7871" extrusionOk="0">
                  <a:moveTo>
                    <a:pt x="2922" y="0"/>
                  </a:moveTo>
                  <a:cubicBezTo>
                    <a:pt x="2779" y="0"/>
                    <a:pt x="2641" y="169"/>
                    <a:pt x="2752" y="327"/>
                  </a:cubicBezTo>
                  <a:cubicBezTo>
                    <a:pt x="2895" y="509"/>
                    <a:pt x="2963" y="730"/>
                    <a:pt x="2963" y="960"/>
                  </a:cubicBezTo>
                  <a:cubicBezTo>
                    <a:pt x="2963" y="1679"/>
                    <a:pt x="2292" y="2062"/>
                    <a:pt x="1582" y="2465"/>
                  </a:cubicBezTo>
                  <a:cubicBezTo>
                    <a:pt x="835" y="2877"/>
                    <a:pt x="1" y="3356"/>
                    <a:pt x="1" y="4315"/>
                  </a:cubicBezTo>
                  <a:cubicBezTo>
                    <a:pt x="1" y="5273"/>
                    <a:pt x="844" y="5743"/>
                    <a:pt x="1582" y="6165"/>
                  </a:cubicBezTo>
                  <a:cubicBezTo>
                    <a:pt x="2292" y="6567"/>
                    <a:pt x="2963" y="6951"/>
                    <a:pt x="2963" y="7670"/>
                  </a:cubicBezTo>
                  <a:cubicBezTo>
                    <a:pt x="2963" y="7785"/>
                    <a:pt x="3058" y="7871"/>
                    <a:pt x="3164" y="7871"/>
                  </a:cubicBezTo>
                  <a:cubicBezTo>
                    <a:pt x="3279" y="7871"/>
                    <a:pt x="3365" y="7785"/>
                    <a:pt x="3365" y="7670"/>
                  </a:cubicBezTo>
                  <a:cubicBezTo>
                    <a:pt x="3365" y="6721"/>
                    <a:pt x="2522" y="6241"/>
                    <a:pt x="1784" y="5820"/>
                  </a:cubicBezTo>
                  <a:cubicBezTo>
                    <a:pt x="1074" y="5417"/>
                    <a:pt x="403" y="5043"/>
                    <a:pt x="403" y="4315"/>
                  </a:cubicBezTo>
                  <a:cubicBezTo>
                    <a:pt x="403" y="3596"/>
                    <a:pt x="1074" y="3212"/>
                    <a:pt x="1784" y="2810"/>
                  </a:cubicBezTo>
                  <a:cubicBezTo>
                    <a:pt x="2531" y="2398"/>
                    <a:pt x="3365" y="1918"/>
                    <a:pt x="3365" y="960"/>
                  </a:cubicBezTo>
                  <a:cubicBezTo>
                    <a:pt x="3365" y="644"/>
                    <a:pt x="3269" y="337"/>
                    <a:pt x="3078" y="88"/>
                  </a:cubicBezTo>
                  <a:cubicBezTo>
                    <a:pt x="3035" y="26"/>
                    <a:pt x="2978" y="0"/>
                    <a:pt x="292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197;p63">
              <a:extLst>
                <a:ext uri="{FF2B5EF4-FFF2-40B4-BE49-F238E27FC236}">
                  <a16:creationId xmlns:a16="http://schemas.microsoft.com/office/drawing/2014/main" id="{BFAA3085-9237-1F49-A350-B13A38ABDACA}"/>
                </a:ext>
              </a:extLst>
            </p:cNvPr>
            <p:cNvSpPr/>
            <p:nvPr/>
          </p:nvSpPr>
          <p:spPr>
            <a:xfrm>
              <a:off x="6267996" y="4349498"/>
              <a:ext cx="83159" cy="10559"/>
            </a:xfrm>
            <a:custGeom>
              <a:avLst/>
              <a:gdLst/>
              <a:ahLst/>
              <a:cxnLst/>
              <a:rect l="l" t="t" r="r" b="b"/>
              <a:pathLst>
                <a:path w="3174" h="403" extrusionOk="0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198;p63">
              <a:extLst>
                <a:ext uri="{FF2B5EF4-FFF2-40B4-BE49-F238E27FC236}">
                  <a16:creationId xmlns:a16="http://schemas.microsoft.com/office/drawing/2014/main" id="{85412687-0B96-5B48-82DF-4236536D06B4}"/>
                </a:ext>
              </a:extLst>
            </p:cNvPr>
            <p:cNvSpPr/>
            <p:nvPr/>
          </p:nvSpPr>
          <p:spPr>
            <a:xfrm>
              <a:off x="6263725" y="4453460"/>
              <a:ext cx="89945" cy="10585"/>
            </a:xfrm>
            <a:custGeom>
              <a:avLst/>
              <a:gdLst/>
              <a:ahLst/>
              <a:cxnLst/>
              <a:rect l="l" t="t" r="r" b="b"/>
              <a:pathLst>
                <a:path w="3433" h="404" extrusionOk="0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3231" y="403"/>
                  </a:lnTo>
                  <a:cubicBezTo>
                    <a:pt x="3346" y="403"/>
                    <a:pt x="3432" y="317"/>
                    <a:pt x="3432" y="202"/>
                  </a:cubicBezTo>
                  <a:cubicBezTo>
                    <a:pt x="3432" y="87"/>
                    <a:pt x="3346" y="1"/>
                    <a:pt x="3231" y="1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199;p63">
              <a:extLst>
                <a:ext uri="{FF2B5EF4-FFF2-40B4-BE49-F238E27FC236}">
                  <a16:creationId xmlns:a16="http://schemas.microsoft.com/office/drawing/2014/main" id="{2A869CFD-88F3-7D45-B94C-B92BF746DE8E}"/>
                </a:ext>
              </a:extLst>
            </p:cNvPr>
            <p:cNvSpPr/>
            <p:nvPr/>
          </p:nvSpPr>
          <p:spPr>
            <a:xfrm>
              <a:off x="6267996" y="4381881"/>
              <a:ext cx="83159" cy="10585"/>
            </a:xfrm>
            <a:custGeom>
              <a:avLst/>
              <a:gdLst/>
              <a:ahLst/>
              <a:cxnLst/>
              <a:rect l="l" t="t" r="r" b="b"/>
              <a:pathLst>
                <a:path w="3174" h="404" extrusionOk="0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1"/>
                    <a:pt x="2905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200;p63">
              <a:extLst>
                <a:ext uri="{FF2B5EF4-FFF2-40B4-BE49-F238E27FC236}">
                  <a16:creationId xmlns:a16="http://schemas.microsoft.com/office/drawing/2014/main" id="{93A4E10C-38A2-744C-80D4-190DA3EC2F2F}"/>
                </a:ext>
              </a:extLst>
            </p:cNvPr>
            <p:cNvSpPr/>
            <p:nvPr/>
          </p:nvSpPr>
          <p:spPr>
            <a:xfrm>
              <a:off x="6267996" y="4525772"/>
              <a:ext cx="83159" cy="10585"/>
            </a:xfrm>
            <a:custGeom>
              <a:avLst/>
              <a:gdLst/>
              <a:ahLst/>
              <a:cxnLst/>
              <a:rect l="l" t="t" r="r" b="b"/>
              <a:pathLst>
                <a:path w="3174" h="404" extrusionOk="0">
                  <a:moveTo>
                    <a:pt x="2914" y="1"/>
                  </a:moveTo>
                  <a:cubicBezTo>
                    <a:pt x="2911" y="1"/>
                    <a:pt x="2908" y="1"/>
                    <a:pt x="2905" y="1"/>
                  </a:cubicBezTo>
                  <a:lnTo>
                    <a:pt x="269" y="1"/>
                  </a:lnTo>
                  <a:cubicBezTo>
                    <a:pt x="1" y="1"/>
                    <a:pt x="1" y="404"/>
                    <a:pt x="269" y="404"/>
                  </a:cubicBezTo>
                  <a:lnTo>
                    <a:pt x="2905" y="404"/>
                  </a:lnTo>
                  <a:cubicBezTo>
                    <a:pt x="3170" y="394"/>
                    <a:pt x="3173" y="1"/>
                    <a:pt x="291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201;p63">
              <a:extLst>
                <a:ext uri="{FF2B5EF4-FFF2-40B4-BE49-F238E27FC236}">
                  <a16:creationId xmlns:a16="http://schemas.microsoft.com/office/drawing/2014/main" id="{65FEFC66-4963-AC46-84E8-DD1EF09E8E9B}"/>
                </a:ext>
              </a:extLst>
            </p:cNvPr>
            <p:cNvSpPr/>
            <p:nvPr/>
          </p:nvSpPr>
          <p:spPr>
            <a:xfrm>
              <a:off x="6267996" y="4557683"/>
              <a:ext cx="83159" cy="10585"/>
            </a:xfrm>
            <a:custGeom>
              <a:avLst/>
              <a:gdLst/>
              <a:ahLst/>
              <a:cxnLst/>
              <a:rect l="l" t="t" r="r" b="b"/>
              <a:pathLst>
                <a:path w="3174" h="404" extrusionOk="0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202;p63">
              <a:extLst>
                <a:ext uri="{FF2B5EF4-FFF2-40B4-BE49-F238E27FC236}">
                  <a16:creationId xmlns:a16="http://schemas.microsoft.com/office/drawing/2014/main" id="{7ACFB14B-2C20-AE41-A044-70C8DCE475AF}"/>
                </a:ext>
              </a:extLst>
            </p:cNvPr>
            <p:cNvSpPr/>
            <p:nvPr/>
          </p:nvSpPr>
          <p:spPr>
            <a:xfrm>
              <a:off x="6384271" y="4277658"/>
              <a:ext cx="88163" cy="362163"/>
            </a:xfrm>
            <a:custGeom>
              <a:avLst/>
              <a:gdLst/>
              <a:ahLst/>
              <a:cxnLst/>
              <a:rect l="l" t="t" r="r" b="b"/>
              <a:pathLst>
                <a:path w="3365" h="13823" extrusionOk="0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34" y="1630"/>
                    <a:pt x="1582" y="2052"/>
                  </a:cubicBezTo>
                  <a:cubicBezTo>
                    <a:pt x="2291" y="2455"/>
                    <a:pt x="2962" y="2828"/>
                    <a:pt x="2962" y="3557"/>
                  </a:cubicBezTo>
                  <a:cubicBezTo>
                    <a:pt x="2962" y="4276"/>
                    <a:pt x="2291" y="4650"/>
                    <a:pt x="1582" y="5052"/>
                  </a:cubicBezTo>
                  <a:cubicBezTo>
                    <a:pt x="834" y="5474"/>
                    <a:pt x="1" y="5953"/>
                    <a:pt x="1" y="6912"/>
                  </a:cubicBezTo>
                  <a:cubicBezTo>
                    <a:pt x="1" y="7870"/>
                    <a:pt x="834" y="8340"/>
                    <a:pt x="1582" y="8762"/>
                  </a:cubicBezTo>
                  <a:cubicBezTo>
                    <a:pt x="2291" y="9164"/>
                    <a:pt x="2962" y="9548"/>
                    <a:pt x="2962" y="10267"/>
                  </a:cubicBezTo>
                  <a:cubicBezTo>
                    <a:pt x="2962" y="10986"/>
                    <a:pt x="2291" y="11369"/>
                    <a:pt x="1582" y="11772"/>
                  </a:cubicBezTo>
                  <a:cubicBezTo>
                    <a:pt x="834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65" y="12519"/>
                    <a:pt x="1783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3" y="8417"/>
                  </a:cubicBezTo>
                  <a:cubicBezTo>
                    <a:pt x="1065" y="8005"/>
                    <a:pt x="403" y="7631"/>
                    <a:pt x="403" y="6912"/>
                  </a:cubicBezTo>
                  <a:cubicBezTo>
                    <a:pt x="403" y="6183"/>
                    <a:pt x="1065" y="5810"/>
                    <a:pt x="1783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3" y="1697"/>
                  </a:cubicBezTo>
                  <a:cubicBezTo>
                    <a:pt x="1065" y="1295"/>
                    <a:pt x="403" y="921"/>
                    <a:pt x="403" y="202"/>
                  </a:cubicBezTo>
                  <a:cubicBezTo>
                    <a:pt x="403" y="68"/>
                    <a:pt x="302" y="1"/>
                    <a:pt x="202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203;p63">
              <a:extLst>
                <a:ext uri="{FF2B5EF4-FFF2-40B4-BE49-F238E27FC236}">
                  <a16:creationId xmlns:a16="http://schemas.microsoft.com/office/drawing/2014/main" id="{0B39A470-0667-6443-BC5D-EB44FD1FE00A}"/>
                </a:ext>
              </a:extLst>
            </p:cNvPr>
            <p:cNvSpPr/>
            <p:nvPr/>
          </p:nvSpPr>
          <p:spPr>
            <a:xfrm>
              <a:off x="6403371" y="4277920"/>
              <a:ext cx="69063" cy="66076"/>
            </a:xfrm>
            <a:custGeom>
              <a:avLst/>
              <a:gdLst/>
              <a:ahLst/>
              <a:cxnLst/>
              <a:rect l="l" t="t" r="r" b="b"/>
              <a:pathLst>
                <a:path w="2636" h="2522" extrusionOk="0">
                  <a:moveTo>
                    <a:pt x="2435" y="0"/>
                  </a:moveTo>
                  <a:cubicBezTo>
                    <a:pt x="2334" y="0"/>
                    <a:pt x="2233" y="67"/>
                    <a:pt x="2233" y="202"/>
                  </a:cubicBezTo>
                  <a:cubicBezTo>
                    <a:pt x="2233" y="921"/>
                    <a:pt x="1562" y="1304"/>
                    <a:pt x="853" y="1707"/>
                  </a:cubicBezTo>
                  <a:cubicBezTo>
                    <a:pt x="604" y="1841"/>
                    <a:pt x="355" y="1994"/>
                    <a:pt x="115" y="2157"/>
                  </a:cubicBezTo>
                  <a:cubicBezTo>
                    <a:pt x="19" y="2224"/>
                    <a:pt x="0" y="2349"/>
                    <a:pt x="58" y="2435"/>
                  </a:cubicBezTo>
                  <a:cubicBezTo>
                    <a:pt x="96" y="2493"/>
                    <a:pt x="163" y="2521"/>
                    <a:pt x="230" y="2521"/>
                  </a:cubicBezTo>
                  <a:cubicBezTo>
                    <a:pt x="268" y="2521"/>
                    <a:pt x="307" y="2512"/>
                    <a:pt x="345" y="2483"/>
                  </a:cubicBezTo>
                  <a:cubicBezTo>
                    <a:pt x="556" y="2330"/>
                    <a:pt x="815" y="2195"/>
                    <a:pt x="1054" y="2052"/>
                  </a:cubicBezTo>
                  <a:cubicBezTo>
                    <a:pt x="1802" y="1639"/>
                    <a:pt x="2636" y="1160"/>
                    <a:pt x="2636" y="202"/>
                  </a:cubicBezTo>
                  <a:cubicBezTo>
                    <a:pt x="2636" y="67"/>
                    <a:pt x="2535" y="0"/>
                    <a:pt x="2435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204;p63">
              <a:extLst>
                <a:ext uri="{FF2B5EF4-FFF2-40B4-BE49-F238E27FC236}">
                  <a16:creationId xmlns:a16="http://schemas.microsoft.com/office/drawing/2014/main" id="{8FB40D55-A887-614D-A116-F75AF6140416}"/>
                </a:ext>
              </a:extLst>
            </p:cNvPr>
            <p:cNvSpPr/>
            <p:nvPr/>
          </p:nvSpPr>
          <p:spPr>
            <a:xfrm>
              <a:off x="6384271" y="4344835"/>
              <a:ext cx="88425" cy="294986"/>
            </a:xfrm>
            <a:custGeom>
              <a:avLst/>
              <a:gdLst/>
              <a:ahLst/>
              <a:cxnLst/>
              <a:rect l="l" t="t" r="r" b="b"/>
              <a:pathLst>
                <a:path w="3375" h="11259" extrusionOk="0">
                  <a:moveTo>
                    <a:pt x="471" y="1"/>
                  </a:moveTo>
                  <a:cubicBezTo>
                    <a:pt x="413" y="1"/>
                    <a:pt x="355" y="27"/>
                    <a:pt x="317" y="82"/>
                  </a:cubicBezTo>
                  <a:cubicBezTo>
                    <a:pt x="106" y="341"/>
                    <a:pt x="1" y="657"/>
                    <a:pt x="1" y="993"/>
                  </a:cubicBezTo>
                  <a:cubicBezTo>
                    <a:pt x="1" y="1942"/>
                    <a:pt x="844" y="2421"/>
                    <a:pt x="1582" y="2843"/>
                  </a:cubicBezTo>
                  <a:cubicBezTo>
                    <a:pt x="2291" y="3246"/>
                    <a:pt x="2962" y="3619"/>
                    <a:pt x="2962" y="4348"/>
                  </a:cubicBezTo>
                  <a:cubicBezTo>
                    <a:pt x="2962" y="5067"/>
                    <a:pt x="2291" y="5450"/>
                    <a:pt x="1582" y="5853"/>
                  </a:cubicBezTo>
                  <a:cubicBezTo>
                    <a:pt x="834" y="6265"/>
                    <a:pt x="1" y="6744"/>
                    <a:pt x="1" y="7703"/>
                  </a:cubicBezTo>
                  <a:cubicBezTo>
                    <a:pt x="1" y="8661"/>
                    <a:pt x="844" y="9131"/>
                    <a:pt x="1582" y="9553"/>
                  </a:cubicBezTo>
                  <a:cubicBezTo>
                    <a:pt x="2291" y="9955"/>
                    <a:pt x="2962" y="10339"/>
                    <a:pt x="2962" y="11058"/>
                  </a:cubicBezTo>
                  <a:cubicBezTo>
                    <a:pt x="2962" y="11173"/>
                    <a:pt x="3058" y="11259"/>
                    <a:pt x="3164" y="11259"/>
                  </a:cubicBezTo>
                  <a:cubicBezTo>
                    <a:pt x="3279" y="11259"/>
                    <a:pt x="3365" y="11173"/>
                    <a:pt x="3375" y="11058"/>
                  </a:cubicBezTo>
                  <a:cubicBezTo>
                    <a:pt x="3375" y="10109"/>
                    <a:pt x="2531" y="9629"/>
                    <a:pt x="1783" y="9208"/>
                  </a:cubicBezTo>
                  <a:cubicBezTo>
                    <a:pt x="1074" y="8805"/>
                    <a:pt x="403" y="8431"/>
                    <a:pt x="403" y="7703"/>
                  </a:cubicBezTo>
                  <a:cubicBezTo>
                    <a:pt x="403" y="6984"/>
                    <a:pt x="1074" y="6600"/>
                    <a:pt x="1783" y="6198"/>
                  </a:cubicBezTo>
                  <a:cubicBezTo>
                    <a:pt x="2531" y="5786"/>
                    <a:pt x="3375" y="5306"/>
                    <a:pt x="3375" y="4348"/>
                  </a:cubicBezTo>
                  <a:cubicBezTo>
                    <a:pt x="3375" y="3389"/>
                    <a:pt x="2531" y="2920"/>
                    <a:pt x="1783" y="2498"/>
                  </a:cubicBezTo>
                  <a:cubicBezTo>
                    <a:pt x="1074" y="2095"/>
                    <a:pt x="403" y="1712"/>
                    <a:pt x="403" y="993"/>
                  </a:cubicBezTo>
                  <a:cubicBezTo>
                    <a:pt x="403" y="753"/>
                    <a:pt x="489" y="523"/>
                    <a:pt x="633" y="332"/>
                  </a:cubicBezTo>
                  <a:cubicBezTo>
                    <a:pt x="700" y="245"/>
                    <a:pt x="691" y="111"/>
                    <a:pt x="595" y="44"/>
                  </a:cubicBezTo>
                  <a:cubicBezTo>
                    <a:pt x="558" y="15"/>
                    <a:pt x="514" y="1"/>
                    <a:pt x="47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205;p63">
              <a:extLst>
                <a:ext uri="{FF2B5EF4-FFF2-40B4-BE49-F238E27FC236}">
                  <a16:creationId xmlns:a16="http://schemas.microsoft.com/office/drawing/2014/main" id="{DB84FB71-7671-774A-9CB7-738ADD548EA1}"/>
                </a:ext>
              </a:extLst>
            </p:cNvPr>
            <p:cNvSpPr/>
            <p:nvPr/>
          </p:nvSpPr>
          <p:spPr>
            <a:xfrm>
              <a:off x="6382516" y="4364563"/>
              <a:ext cx="91700" cy="10559"/>
            </a:xfrm>
            <a:custGeom>
              <a:avLst/>
              <a:gdLst/>
              <a:ahLst/>
              <a:cxnLst/>
              <a:rect l="l" t="t" r="r" b="b"/>
              <a:pathLst>
                <a:path w="3500" h="403" extrusionOk="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06;p63">
              <a:extLst>
                <a:ext uri="{FF2B5EF4-FFF2-40B4-BE49-F238E27FC236}">
                  <a16:creationId xmlns:a16="http://schemas.microsoft.com/office/drawing/2014/main" id="{628C14E5-F211-164E-86BB-944413978BA2}"/>
                </a:ext>
              </a:extLst>
            </p:cNvPr>
            <p:cNvSpPr/>
            <p:nvPr/>
          </p:nvSpPr>
          <p:spPr>
            <a:xfrm>
              <a:off x="6382516" y="4541361"/>
              <a:ext cx="91700" cy="10559"/>
            </a:xfrm>
            <a:custGeom>
              <a:avLst/>
              <a:gdLst/>
              <a:ahLst/>
              <a:cxnLst/>
              <a:rect l="l" t="t" r="r" b="b"/>
              <a:pathLst>
                <a:path w="3500" h="403" extrusionOk="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rgbClr val="B8C3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07;p63">
              <a:extLst>
                <a:ext uri="{FF2B5EF4-FFF2-40B4-BE49-F238E27FC236}">
                  <a16:creationId xmlns:a16="http://schemas.microsoft.com/office/drawing/2014/main" id="{628F8CFA-4EB4-294B-B752-DF0915C0E982}"/>
                </a:ext>
              </a:extLst>
            </p:cNvPr>
            <p:cNvSpPr/>
            <p:nvPr/>
          </p:nvSpPr>
          <p:spPr>
            <a:xfrm>
              <a:off x="6386524" y="4437399"/>
              <a:ext cx="81665" cy="10585"/>
            </a:xfrm>
            <a:custGeom>
              <a:avLst/>
              <a:gdLst/>
              <a:ahLst/>
              <a:cxnLst/>
              <a:rect l="l" t="t" r="r" b="b"/>
              <a:pathLst>
                <a:path w="3117" h="404" extrusionOk="0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2920" y="403"/>
                    <a:pt x="2925" y="403"/>
                    <a:pt x="2931" y="403"/>
                  </a:cubicBezTo>
                  <a:cubicBezTo>
                    <a:pt x="3038" y="403"/>
                    <a:pt x="3116" y="311"/>
                    <a:pt x="3116" y="201"/>
                  </a:cubicBezTo>
                  <a:cubicBezTo>
                    <a:pt x="3116" y="96"/>
                    <a:pt x="3030" y="0"/>
                    <a:pt x="2915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08;p63">
              <a:extLst>
                <a:ext uri="{FF2B5EF4-FFF2-40B4-BE49-F238E27FC236}">
                  <a16:creationId xmlns:a16="http://schemas.microsoft.com/office/drawing/2014/main" id="{C029EBAE-0825-4F40-B3FE-0910B346FC06}"/>
                </a:ext>
              </a:extLst>
            </p:cNvPr>
            <p:cNvSpPr/>
            <p:nvPr/>
          </p:nvSpPr>
          <p:spPr>
            <a:xfrm>
              <a:off x="6386524" y="4469782"/>
              <a:ext cx="83421" cy="10585"/>
            </a:xfrm>
            <a:custGeom>
              <a:avLst/>
              <a:gdLst/>
              <a:ahLst/>
              <a:cxnLst/>
              <a:rect l="l" t="t" r="r" b="b"/>
              <a:pathLst>
                <a:path w="3184" h="404" extrusionOk="0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3183" y="403"/>
                    <a:pt x="3183" y="1"/>
                    <a:pt x="2915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6907;p63">
            <a:extLst>
              <a:ext uri="{FF2B5EF4-FFF2-40B4-BE49-F238E27FC236}">
                <a16:creationId xmlns:a16="http://schemas.microsoft.com/office/drawing/2014/main" id="{58DD46C4-DFA2-0547-8707-144AE9149490}"/>
              </a:ext>
            </a:extLst>
          </p:cNvPr>
          <p:cNvGrpSpPr/>
          <p:nvPr/>
        </p:nvGrpSpPr>
        <p:grpSpPr>
          <a:xfrm>
            <a:off x="4081068" y="1574938"/>
            <a:ext cx="284322" cy="362163"/>
            <a:chOff x="8023448" y="3355496"/>
            <a:chExt cx="284322" cy="362163"/>
          </a:xfrm>
        </p:grpSpPr>
        <p:sp>
          <p:nvSpPr>
            <p:cNvPr id="145" name="Google Shape;6908;p63">
              <a:extLst>
                <a:ext uri="{FF2B5EF4-FFF2-40B4-BE49-F238E27FC236}">
                  <a16:creationId xmlns:a16="http://schemas.microsoft.com/office/drawing/2014/main" id="{7642C374-A11A-E549-A182-5E2059CD1BC3}"/>
                </a:ext>
              </a:extLst>
            </p:cNvPr>
            <p:cNvSpPr/>
            <p:nvPr/>
          </p:nvSpPr>
          <p:spPr>
            <a:xfrm>
              <a:off x="8023448" y="3372815"/>
              <a:ext cx="284322" cy="344844"/>
            </a:xfrm>
            <a:custGeom>
              <a:avLst/>
              <a:gdLst/>
              <a:ahLst/>
              <a:cxnLst/>
              <a:rect l="l" t="t" r="r" b="b"/>
              <a:pathLst>
                <a:path w="10852" h="13162" extrusionOk="0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909;p63">
              <a:extLst>
                <a:ext uri="{FF2B5EF4-FFF2-40B4-BE49-F238E27FC236}">
                  <a16:creationId xmlns:a16="http://schemas.microsoft.com/office/drawing/2014/main" id="{8D751C5B-D278-8743-A4C4-5927FACA47F1}"/>
                </a:ext>
              </a:extLst>
            </p:cNvPr>
            <p:cNvSpPr/>
            <p:nvPr/>
          </p:nvSpPr>
          <p:spPr>
            <a:xfrm>
              <a:off x="8241930" y="3373077"/>
              <a:ext cx="65841" cy="344582"/>
            </a:xfrm>
            <a:custGeom>
              <a:avLst/>
              <a:gdLst/>
              <a:ahLst/>
              <a:cxnLst/>
              <a:rect l="l" t="t" r="r" b="b"/>
              <a:pathLst>
                <a:path w="2513" h="13152" extrusionOk="0">
                  <a:moveTo>
                    <a:pt x="1906" y="0"/>
                  </a:moveTo>
                  <a:cubicBezTo>
                    <a:pt x="1900" y="0"/>
                    <a:pt x="1895" y="0"/>
                    <a:pt x="1889" y="0"/>
                  </a:cubicBezTo>
                  <a:lnTo>
                    <a:pt x="1" y="0"/>
                  </a:lnTo>
                  <a:cubicBezTo>
                    <a:pt x="346" y="0"/>
                    <a:pt x="633" y="278"/>
                    <a:pt x="633" y="623"/>
                  </a:cubicBezTo>
                  <a:lnTo>
                    <a:pt x="633" y="12528"/>
                  </a:lnTo>
                  <a:cubicBezTo>
                    <a:pt x="633" y="12864"/>
                    <a:pt x="346" y="13151"/>
                    <a:pt x="1" y="13151"/>
                  </a:cubicBezTo>
                  <a:lnTo>
                    <a:pt x="1889" y="13151"/>
                  </a:lnTo>
                  <a:cubicBezTo>
                    <a:pt x="2234" y="13151"/>
                    <a:pt x="2512" y="12874"/>
                    <a:pt x="2512" y="12528"/>
                  </a:cubicBezTo>
                  <a:lnTo>
                    <a:pt x="2512" y="623"/>
                  </a:lnTo>
                  <a:cubicBezTo>
                    <a:pt x="2512" y="284"/>
                    <a:pt x="2243" y="0"/>
                    <a:pt x="1906" y="0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10;p63">
              <a:extLst>
                <a:ext uri="{FF2B5EF4-FFF2-40B4-BE49-F238E27FC236}">
                  <a16:creationId xmlns:a16="http://schemas.microsoft.com/office/drawing/2014/main" id="{84DC35AB-3023-F543-B58B-DB93C0410F4B}"/>
                </a:ext>
              </a:extLst>
            </p:cNvPr>
            <p:cNvSpPr/>
            <p:nvPr/>
          </p:nvSpPr>
          <p:spPr>
            <a:xfrm>
              <a:off x="8058111" y="3373077"/>
              <a:ext cx="214997" cy="312435"/>
            </a:xfrm>
            <a:custGeom>
              <a:avLst/>
              <a:gdLst/>
              <a:ahLst/>
              <a:cxnLst/>
              <a:rect l="l" t="t" r="r" b="b"/>
              <a:pathLst>
                <a:path w="8206" h="11925" extrusionOk="0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11;p63">
              <a:extLst>
                <a:ext uri="{FF2B5EF4-FFF2-40B4-BE49-F238E27FC236}">
                  <a16:creationId xmlns:a16="http://schemas.microsoft.com/office/drawing/2014/main" id="{E2776D43-6D73-734B-BD85-63CB9EE4B15A}"/>
                </a:ext>
              </a:extLst>
            </p:cNvPr>
            <p:cNvSpPr/>
            <p:nvPr/>
          </p:nvSpPr>
          <p:spPr>
            <a:xfrm>
              <a:off x="8058346" y="3373077"/>
              <a:ext cx="214761" cy="312435"/>
            </a:xfrm>
            <a:custGeom>
              <a:avLst/>
              <a:gdLst/>
              <a:ahLst/>
              <a:cxnLst/>
              <a:rect l="l" t="t" r="r" b="b"/>
              <a:pathLst>
                <a:path w="8197" h="11925" extrusionOk="0">
                  <a:moveTo>
                    <a:pt x="7027" y="0"/>
                  </a:moveTo>
                  <a:lnTo>
                    <a:pt x="7027" y="7496"/>
                  </a:lnTo>
                  <a:cubicBezTo>
                    <a:pt x="7027" y="9289"/>
                    <a:pt x="5570" y="10755"/>
                    <a:pt x="3768" y="10755"/>
                  </a:cubicBezTo>
                  <a:lnTo>
                    <a:pt x="1" y="10755"/>
                  </a:lnTo>
                  <a:lnTo>
                    <a:pt x="1" y="11925"/>
                  </a:lnTo>
                  <a:lnTo>
                    <a:pt x="8196" y="11925"/>
                  </a:lnTo>
                  <a:lnTo>
                    <a:pt x="8196" y="0"/>
                  </a:ln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12;p63">
              <a:extLst>
                <a:ext uri="{FF2B5EF4-FFF2-40B4-BE49-F238E27FC236}">
                  <a16:creationId xmlns:a16="http://schemas.microsoft.com/office/drawing/2014/main" id="{751EE5F8-88F5-BE46-9380-07CA92C48917}"/>
                </a:ext>
              </a:extLst>
            </p:cNvPr>
            <p:cNvSpPr/>
            <p:nvPr/>
          </p:nvSpPr>
          <p:spPr>
            <a:xfrm>
              <a:off x="8092013" y="3355496"/>
              <a:ext cx="147427" cy="72338"/>
            </a:xfrm>
            <a:custGeom>
              <a:avLst/>
              <a:gdLst/>
              <a:ahLst/>
              <a:cxnLst/>
              <a:rect l="l" t="t" r="r" b="b"/>
              <a:pathLst>
                <a:path w="5627" h="2761" extrusionOk="0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13;p63">
              <a:extLst>
                <a:ext uri="{FF2B5EF4-FFF2-40B4-BE49-F238E27FC236}">
                  <a16:creationId xmlns:a16="http://schemas.microsoft.com/office/drawing/2014/main" id="{755591BF-5C69-E74B-8F54-CF2301A6041D}"/>
                </a:ext>
              </a:extLst>
            </p:cNvPr>
            <p:cNvSpPr/>
            <p:nvPr/>
          </p:nvSpPr>
          <p:spPr>
            <a:xfrm>
              <a:off x="8162570" y="3355496"/>
              <a:ext cx="76871" cy="72102"/>
            </a:xfrm>
            <a:custGeom>
              <a:avLst/>
              <a:gdLst/>
              <a:ahLst/>
              <a:cxnLst/>
              <a:rect l="l" t="t" r="r" b="b"/>
              <a:pathLst>
                <a:path w="2934" h="2752" extrusionOk="0">
                  <a:moveTo>
                    <a:pt x="806" y="0"/>
                  </a:moveTo>
                  <a:cubicBezTo>
                    <a:pt x="1122" y="997"/>
                    <a:pt x="806" y="2090"/>
                    <a:pt x="1" y="2751"/>
                  </a:cubicBezTo>
                  <a:lnTo>
                    <a:pt x="346" y="2751"/>
                  </a:lnTo>
                  <a:cubicBezTo>
                    <a:pt x="873" y="2751"/>
                    <a:pt x="1304" y="2330"/>
                    <a:pt x="1304" y="1793"/>
                  </a:cubicBezTo>
                  <a:lnTo>
                    <a:pt x="2483" y="1793"/>
                  </a:lnTo>
                  <a:cubicBezTo>
                    <a:pt x="2733" y="1793"/>
                    <a:pt x="2934" y="1592"/>
                    <a:pt x="2934" y="1352"/>
                  </a:cubicBezTo>
                  <a:lnTo>
                    <a:pt x="2934" y="451"/>
                  </a:lnTo>
                  <a:cubicBezTo>
                    <a:pt x="2924" y="202"/>
                    <a:pt x="2733" y="0"/>
                    <a:pt x="2483" y="0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914;p63">
              <a:extLst>
                <a:ext uri="{FF2B5EF4-FFF2-40B4-BE49-F238E27FC236}">
                  <a16:creationId xmlns:a16="http://schemas.microsoft.com/office/drawing/2014/main" id="{8480F0B6-8A6B-504D-8401-CFBDDAFA608A}"/>
                </a:ext>
              </a:extLst>
            </p:cNvPr>
            <p:cNvSpPr/>
            <p:nvPr/>
          </p:nvSpPr>
          <p:spPr>
            <a:xfrm>
              <a:off x="8090992" y="3448402"/>
              <a:ext cx="147454" cy="103516"/>
            </a:xfrm>
            <a:custGeom>
              <a:avLst/>
              <a:gdLst/>
              <a:ahLst/>
              <a:cxnLst/>
              <a:rect l="l" t="t" r="r" b="b"/>
              <a:pathLst>
                <a:path w="5628" h="3951" extrusionOk="0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rgbClr val="ACB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915;p63">
              <a:extLst>
                <a:ext uri="{FF2B5EF4-FFF2-40B4-BE49-F238E27FC236}">
                  <a16:creationId xmlns:a16="http://schemas.microsoft.com/office/drawing/2014/main" id="{2F8C721B-C76C-A84D-ACC5-64E0FE604C3F}"/>
                </a:ext>
              </a:extLst>
            </p:cNvPr>
            <p:cNvSpPr/>
            <p:nvPr/>
          </p:nvSpPr>
          <p:spPr>
            <a:xfrm>
              <a:off x="8091254" y="3588310"/>
              <a:ext cx="148947" cy="10559"/>
            </a:xfrm>
            <a:custGeom>
              <a:avLst/>
              <a:gdLst/>
              <a:ahLst/>
              <a:cxnLst/>
              <a:rect l="l" t="t" r="r" b="b"/>
              <a:pathLst>
                <a:path w="5685" h="403" extrusionOk="0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rgbClr val="ACB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916;p63">
              <a:extLst>
                <a:ext uri="{FF2B5EF4-FFF2-40B4-BE49-F238E27FC236}">
                  <a16:creationId xmlns:a16="http://schemas.microsoft.com/office/drawing/2014/main" id="{63F3F368-939E-874C-B9B6-0A0C4BCA9492}"/>
                </a:ext>
              </a:extLst>
            </p:cNvPr>
            <p:cNvSpPr/>
            <p:nvPr/>
          </p:nvSpPr>
          <p:spPr>
            <a:xfrm>
              <a:off x="8091254" y="3634998"/>
              <a:ext cx="148947" cy="10585"/>
            </a:xfrm>
            <a:custGeom>
              <a:avLst/>
              <a:gdLst/>
              <a:ahLst/>
              <a:cxnLst/>
              <a:rect l="l" t="t" r="r" b="b"/>
              <a:pathLst>
                <a:path w="5685" h="404" extrusionOk="0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rgbClr val="ACB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40A503E-F576-8845-A19F-77E8EB26862F}"/>
              </a:ext>
            </a:extLst>
          </p:cNvPr>
          <p:cNvSpPr/>
          <p:nvPr/>
        </p:nvSpPr>
        <p:spPr>
          <a:xfrm>
            <a:off x="5289563" y="4319886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/>
                </a:solidFill>
                <a:latin typeface="Merriweather Black"/>
                <a:sym typeface="Merriweather Black"/>
              </a:rPr>
              <a:t>Mutations (175 features)</a:t>
            </a:r>
          </a:p>
        </p:txBody>
      </p:sp>
      <p:grpSp>
        <p:nvGrpSpPr>
          <p:cNvPr id="217" name="Google Shape;9639;p64">
            <a:extLst>
              <a:ext uri="{FF2B5EF4-FFF2-40B4-BE49-F238E27FC236}">
                <a16:creationId xmlns:a16="http://schemas.microsoft.com/office/drawing/2014/main" id="{CFA7CC05-7DD7-6941-960D-2B3C6EE3352B}"/>
              </a:ext>
            </a:extLst>
          </p:cNvPr>
          <p:cNvGrpSpPr/>
          <p:nvPr/>
        </p:nvGrpSpPr>
        <p:grpSpPr>
          <a:xfrm>
            <a:off x="6113166" y="3702974"/>
            <a:ext cx="587621" cy="547215"/>
            <a:chOff x="7101903" y="3762022"/>
            <a:chExt cx="398627" cy="392088"/>
          </a:xfrm>
        </p:grpSpPr>
        <p:sp>
          <p:nvSpPr>
            <p:cNvPr id="218" name="Google Shape;9640;p64">
              <a:extLst>
                <a:ext uri="{FF2B5EF4-FFF2-40B4-BE49-F238E27FC236}">
                  <a16:creationId xmlns:a16="http://schemas.microsoft.com/office/drawing/2014/main" id="{BACC76D7-598D-BF4B-A0E3-89C180B76C39}"/>
                </a:ext>
              </a:extLst>
            </p:cNvPr>
            <p:cNvSpPr/>
            <p:nvPr/>
          </p:nvSpPr>
          <p:spPr>
            <a:xfrm>
              <a:off x="7101903" y="3887676"/>
              <a:ext cx="201099" cy="201335"/>
            </a:xfrm>
            <a:custGeom>
              <a:avLst/>
              <a:gdLst/>
              <a:ahLst/>
              <a:cxnLst/>
              <a:rect l="l" t="t" r="r" b="b"/>
              <a:pathLst>
                <a:path w="7658" h="7667" extrusionOk="0">
                  <a:moveTo>
                    <a:pt x="5064" y="1"/>
                  </a:moveTo>
                  <a:cubicBezTo>
                    <a:pt x="3896" y="1"/>
                    <a:pt x="3427" y="1494"/>
                    <a:pt x="4375" y="2164"/>
                  </a:cubicBezTo>
                  <a:lnTo>
                    <a:pt x="4375" y="2700"/>
                  </a:lnTo>
                  <a:lnTo>
                    <a:pt x="2460" y="2700"/>
                  </a:lnTo>
                  <a:lnTo>
                    <a:pt x="2460" y="4375"/>
                  </a:lnTo>
                  <a:lnTo>
                    <a:pt x="2164" y="4375"/>
                  </a:lnTo>
                  <a:cubicBezTo>
                    <a:pt x="1916" y="4024"/>
                    <a:pt x="1556" y="3868"/>
                    <a:pt x="1201" y="3868"/>
                  </a:cubicBezTo>
                  <a:cubicBezTo>
                    <a:pt x="594" y="3868"/>
                    <a:pt x="1" y="4324"/>
                    <a:pt x="1" y="5054"/>
                  </a:cubicBezTo>
                  <a:cubicBezTo>
                    <a:pt x="1" y="5786"/>
                    <a:pt x="598" y="6247"/>
                    <a:pt x="1206" y="6247"/>
                  </a:cubicBezTo>
                  <a:cubicBezTo>
                    <a:pt x="1560" y="6247"/>
                    <a:pt x="1918" y="6091"/>
                    <a:pt x="2164" y="5743"/>
                  </a:cubicBezTo>
                  <a:lnTo>
                    <a:pt x="2460" y="5743"/>
                  </a:lnTo>
                  <a:lnTo>
                    <a:pt x="2460" y="7150"/>
                  </a:lnTo>
                  <a:cubicBezTo>
                    <a:pt x="2499" y="7437"/>
                    <a:pt x="2728" y="7648"/>
                    <a:pt x="3016" y="7667"/>
                  </a:cubicBezTo>
                  <a:lnTo>
                    <a:pt x="7648" y="7667"/>
                  </a:lnTo>
                  <a:lnTo>
                    <a:pt x="7648" y="5418"/>
                  </a:lnTo>
                  <a:lnTo>
                    <a:pt x="6863" y="5418"/>
                  </a:lnTo>
                  <a:lnTo>
                    <a:pt x="6748" y="5580"/>
                  </a:lnTo>
                  <a:cubicBezTo>
                    <a:pt x="6571" y="5814"/>
                    <a:pt x="6311" y="5926"/>
                    <a:pt x="6054" y="5926"/>
                  </a:cubicBezTo>
                  <a:cubicBezTo>
                    <a:pt x="5741" y="5926"/>
                    <a:pt x="5431" y="5761"/>
                    <a:pt x="5274" y="5446"/>
                  </a:cubicBezTo>
                  <a:cubicBezTo>
                    <a:pt x="4987" y="4863"/>
                    <a:pt x="5408" y="4193"/>
                    <a:pt x="6049" y="4193"/>
                  </a:cubicBezTo>
                  <a:lnTo>
                    <a:pt x="6068" y="4193"/>
                  </a:lnTo>
                  <a:cubicBezTo>
                    <a:pt x="6336" y="4193"/>
                    <a:pt x="6595" y="4317"/>
                    <a:pt x="6758" y="4537"/>
                  </a:cubicBezTo>
                  <a:lnTo>
                    <a:pt x="6872" y="4690"/>
                  </a:lnTo>
                  <a:lnTo>
                    <a:pt x="7657" y="4690"/>
                  </a:lnTo>
                  <a:lnTo>
                    <a:pt x="7657" y="2700"/>
                  </a:lnTo>
                  <a:lnTo>
                    <a:pt x="5743" y="2700"/>
                  </a:lnTo>
                  <a:lnTo>
                    <a:pt x="5743" y="2164"/>
                  </a:lnTo>
                  <a:cubicBezTo>
                    <a:pt x="6691" y="1494"/>
                    <a:pt x="6222" y="1"/>
                    <a:pt x="5064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641;p64">
              <a:extLst>
                <a:ext uri="{FF2B5EF4-FFF2-40B4-BE49-F238E27FC236}">
                  <a16:creationId xmlns:a16="http://schemas.microsoft.com/office/drawing/2014/main" id="{0560F405-C047-6948-A907-833B96F959E5}"/>
                </a:ext>
              </a:extLst>
            </p:cNvPr>
            <p:cNvSpPr/>
            <p:nvPr/>
          </p:nvSpPr>
          <p:spPr>
            <a:xfrm>
              <a:off x="7191502" y="3887702"/>
              <a:ext cx="48397" cy="70876"/>
            </a:xfrm>
            <a:custGeom>
              <a:avLst/>
              <a:gdLst/>
              <a:ahLst/>
              <a:cxnLst/>
              <a:rect l="l" t="t" r="r" b="b"/>
              <a:pathLst>
                <a:path w="1843" h="2699" extrusionOk="0">
                  <a:moveTo>
                    <a:pt x="1626" y="0"/>
                  </a:moveTo>
                  <a:cubicBezTo>
                    <a:pt x="526" y="0"/>
                    <a:pt x="1" y="1479"/>
                    <a:pt x="972" y="2163"/>
                  </a:cubicBezTo>
                  <a:lnTo>
                    <a:pt x="972" y="2699"/>
                  </a:lnTo>
                  <a:lnTo>
                    <a:pt x="1355" y="2699"/>
                  </a:lnTo>
                  <a:lnTo>
                    <a:pt x="1355" y="2163"/>
                  </a:lnTo>
                  <a:cubicBezTo>
                    <a:pt x="1039" y="1933"/>
                    <a:pt x="848" y="1570"/>
                    <a:pt x="848" y="1187"/>
                  </a:cubicBezTo>
                  <a:cubicBezTo>
                    <a:pt x="848" y="603"/>
                    <a:pt x="1269" y="115"/>
                    <a:pt x="1843" y="19"/>
                  </a:cubicBezTo>
                  <a:cubicBezTo>
                    <a:pt x="1768" y="6"/>
                    <a:pt x="1696" y="0"/>
                    <a:pt x="162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642;p64">
              <a:extLst>
                <a:ext uri="{FF2B5EF4-FFF2-40B4-BE49-F238E27FC236}">
                  <a16:creationId xmlns:a16="http://schemas.microsoft.com/office/drawing/2014/main" id="{0CF9E7FE-002A-7B43-BBF6-1FE04939EC4D}"/>
                </a:ext>
              </a:extLst>
            </p:cNvPr>
            <p:cNvSpPr/>
            <p:nvPr/>
          </p:nvSpPr>
          <p:spPr>
            <a:xfrm>
              <a:off x="7102166" y="3989223"/>
              <a:ext cx="36213" cy="62341"/>
            </a:xfrm>
            <a:custGeom>
              <a:avLst/>
              <a:gdLst/>
              <a:ahLst/>
              <a:cxnLst/>
              <a:rect l="l" t="t" r="r" b="b"/>
              <a:pathLst>
                <a:path w="1379" h="2374" extrusionOk="0">
                  <a:moveTo>
                    <a:pt x="1187" y="0"/>
                  </a:moveTo>
                  <a:cubicBezTo>
                    <a:pt x="536" y="0"/>
                    <a:pt x="0" y="536"/>
                    <a:pt x="0" y="1187"/>
                  </a:cubicBezTo>
                  <a:cubicBezTo>
                    <a:pt x="0" y="1847"/>
                    <a:pt x="536" y="2374"/>
                    <a:pt x="1187" y="2374"/>
                  </a:cubicBezTo>
                  <a:cubicBezTo>
                    <a:pt x="1254" y="2374"/>
                    <a:pt x="1312" y="2374"/>
                    <a:pt x="1379" y="2364"/>
                  </a:cubicBezTo>
                  <a:cubicBezTo>
                    <a:pt x="48" y="2144"/>
                    <a:pt x="48" y="240"/>
                    <a:pt x="1379" y="20"/>
                  </a:cubicBezTo>
                  <a:cubicBezTo>
                    <a:pt x="1312" y="10"/>
                    <a:pt x="1254" y="0"/>
                    <a:pt x="118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643;p64">
              <a:extLst>
                <a:ext uri="{FF2B5EF4-FFF2-40B4-BE49-F238E27FC236}">
                  <a16:creationId xmlns:a16="http://schemas.microsoft.com/office/drawing/2014/main" id="{91E80066-A5AA-BF4F-8434-6FBBE872D5D5}"/>
                </a:ext>
              </a:extLst>
            </p:cNvPr>
            <p:cNvSpPr/>
            <p:nvPr/>
          </p:nvSpPr>
          <p:spPr>
            <a:xfrm>
              <a:off x="7166503" y="3958552"/>
              <a:ext cx="10084" cy="44012"/>
            </a:xfrm>
            <a:custGeom>
              <a:avLst/>
              <a:gdLst/>
              <a:ahLst/>
              <a:cxnLst/>
              <a:rect l="l" t="t" r="r" b="b"/>
              <a:pathLst>
                <a:path w="384" h="1676" extrusionOk="0">
                  <a:moveTo>
                    <a:pt x="0" y="1"/>
                  </a:moveTo>
                  <a:lnTo>
                    <a:pt x="0" y="1484"/>
                  </a:lnTo>
                  <a:lnTo>
                    <a:pt x="0" y="1589"/>
                  </a:lnTo>
                  <a:lnTo>
                    <a:pt x="0" y="1676"/>
                  </a:lnTo>
                  <a:lnTo>
                    <a:pt x="383" y="1676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644;p64">
              <a:extLst>
                <a:ext uri="{FF2B5EF4-FFF2-40B4-BE49-F238E27FC236}">
                  <a16:creationId xmlns:a16="http://schemas.microsoft.com/office/drawing/2014/main" id="{1268B9F1-D048-AE47-A59E-CD5C56ABBA94}"/>
                </a:ext>
              </a:extLst>
            </p:cNvPr>
            <p:cNvSpPr/>
            <p:nvPr/>
          </p:nvSpPr>
          <p:spPr>
            <a:xfrm>
              <a:off x="7166503" y="4038487"/>
              <a:ext cx="10084" cy="49526"/>
            </a:xfrm>
            <a:custGeom>
              <a:avLst/>
              <a:gdLst/>
              <a:ahLst/>
              <a:cxnLst/>
              <a:rect l="l" t="t" r="r" b="b"/>
              <a:pathLst>
                <a:path w="384" h="1886" extrusionOk="0">
                  <a:moveTo>
                    <a:pt x="0" y="0"/>
                  </a:moveTo>
                  <a:lnTo>
                    <a:pt x="0" y="1235"/>
                  </a:lnTo>
                  <a:cubicBezTo>
                    <a:pt x="0" y="1637"/>
                    <a:pt x="192" y="1809"/>
                    <a:pt x="383" y="1885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645;p64">
              <a:extLst>
                <a:ext uri="{FF2B5EF4-FFF2-40B4-BE49-F238E27FC236}">
                  <a16:creationId xmlns:a16="http://schemas.microsoft.com/office/drawing/2014/main" id="{3387E6DA-14BB-3148-9E8D-34D863F81E70}"/>
                </a:ext>
              </a:extLst>
            </p:cNvPr>
            <p:cNvSpPr/>
            <p:nvPr/>
          </p:nvSpPr>
          <p:spPr>
            <a:xfrm>
              <a:off x="7296673" y="3826858"/>
              <a:ext cx="203856" cy="196556"/>
            </a:xfrm>
            <a:custGeom>
              <a:avLst/>
              <a:gdLst/>
              <a:ahLst/>
              <a:cxnLst/>
              <a:rect l="l" t="t" r="r" b="b"/>
              <a:pathLst>
                <a:path w="7763" h="7485" extrusionOk="0">
                  <a:moveTo>
                    <a:pt x="1" y="1"/>
                  </a:moveTo>
                  <a:lnTo>
                    <a:pt x="1" y="2068"/>
                  </a:lnTo>
                  <a:lnTo>
                    <a:pt x="661" y="2068"/>
                  </a:lnTo>
                  <a:lnTo>
                    <a:pt x="757" y="1944"/>
                  </a:lnTo>
                  <a:cubicBezTo>
                    <a:pt x="954" y="1680"/>
                    <a:pt x="1232" y="1563"/>
                    <a:pt x="1506" y="1563"/>
                  </a:cubicBezTo>
                  <a:cubicBezTo>
                    <a:pt x="1989" y="1563"/>
                    <a:pt x="2460" y="1928"/>
                    <a:pt x="2460" y="2508"/>
                  </a:cubicBezTo>
                  <a:cubicBezTo>
                    <a:pt x="2460" y="3091"/>
                    <a:pt x="1986" y="3461"/>
                    <a:pt x="1501" y="3461"/>
                  </a:cubicBezTo>
                  <a:cubicBezTo>
                    <a:pt x="1228" y="3461"/>
                    <a:pt x="953" y="3344"/>
                    <a:pt x="757" y="3083"/>
                  </a:cubicBezTo>
                  <a:lnTo>
                    <a:pt x="661" y="2958"/>
                  </a:lnTo>
                  <a:lnTo>
                    <a:pt x="1" y="2958"/>
                  </a:lnTo>
                  <a:lnTo>
                    <a:pt x="1" y="5016"/>
                  </a:lnTo>
                  <a:lnTo>
                    <a:pt x="1915" y="5016"/>
                  </a:lnTo>
                  <a:lnTo>
                    <a:pt x="1915" y="5446"/>
                  </a:lnTo>
                  <a:cubicBezTo>
                    <a:pt x="987" y="6049"/>
                    <a:pt x="1417" y="7485"/>
                    <a:pt x="2518" y="7485"/>
                  </a:cubicBezTo>
                  <a:cubicBezTo>
                    <a:pt x="3618" y="7485"/>
                    <a:pt x="4049" y="6049"/>
                    <a:pt x="3121" y="5446"/>
                  </a:cubicBezTo>
                  <a:lnTo>
                    <a:pt x="3121" y="5016"/>
                  </a:lnTo>
                  <a:lnTo>
                    <a:pt x="5035" y="5016"/>
                  </a:lnTo>
                  <a:lnTo>
                    <a:pt x="5035" y="3111"/>
                  </a:lnTo>
                  <a:lnTo>
                    <a:pt x="5456" y="3111"/>
                  </a:lnTo>
                  <a:cubicBezTo>
                    <a:pt x="5676" y="3450"/>
                    <a:pt x="6029" y="3616"/>
                    <a:pt x="6382" y="3616"/>
                  </a:cubicBezTo>
                  <a:cubicBezTo>
                    <a:pt x="6767" y="3616"/>
                    <a:pt x="7151" y="3419"/>
                    <a:pt x="7360" y="3035"/>
                  </a:cubicBezTo>
                  <a:cubicBezTo>
                    <a:pt x="7762" y="2298"/>
                    <a:pt x="7226" y="1398"/>
                    <a:pt x="6384" y="1398"/>
                  </a:cubicBezTo>
                  <a:lnTo>
                    <a:pt x="6375" y="1398"/>
                  </a:lnTo>
                  <a:cubicBezTo>
                    <a:pt x="6001" y="1398"/>
                    <a:pt x="5657" y="1590"/>
                    <a:pt x="5446" y="1905"/>
                  </a:cubicBezTo>
                  <a:lnTo>
                    <a:pt x="5025" y="1905"/>
                  </a:lnTo>
                  <a:lnTo>
                    <a:pt x="5025" y="709"/>
                  </a:lnTo>
                  <a:cubicBezTo>
                    <a:pt x="5025" y="154"/>
                    <a:pt x="4690" y="20"/>
                    <a:pt x="4470" y="1"/>
                  </a:cubicBez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646;p64">
              <a:extLst>
                <a:ext uri="{FF2B5EF4-FFF2-40B4-BE49-F238E27FC236}">
                  <a16:creationId xmlns:a16="http://schemas.microsoft.com/office/drawing/2014/main" id="{F19ED4CD-43A8-524F-94A1-A3ED5647B100}"/>
                </a:ext>
              </a:extLst>
            </p:cNvPr>
            <p:cNvSpPr/>
            <p:nvPr/>
          </p:nvSpPr>
          <p:spPr>
            <a:xfrm>
              <a:off x="7339162" y="3867324"/>
              <a:ext cx="30672" cy="50787"/>
            </a:xfrm>
            <a:custGeom>
              <a:avLst/>
              <a:gdLst/>
              <a:ahLst/>
              <a:cxnLst/>
              <a:rect l="l" t="t" r="r" b="b"/>
              <a:pathLst>
                <a:path w="1168" h="1934" extrusionOk="0">
                  <a:moveTo>
                    <a:pt x="192" y="1"/>
                  </a:moveTo>
                  <a:cubicBezTo>
                    <a:pt x="125" y="1"/>
                    <a:pt x="67" y="1"/>
                    <a:pt x="0" y="20"/>
                  </a:cubicBezTo>
                  <a:cubicBezTo>
                    <a:pt x="1034" y="230"/>
                    <a:pt x="1034" y="1704"/>
                    <a:pt x="0" y="1915"/>
                  </a:cubicBezTo>
                  <a:cubicBezTo>
                    <a:pt x="67" y="1934"/>
                    <a:pt x="125" y="1934"/>
                    <a:pt x="192" y="1934"/>
                  </a:cubicBezTo>
                  <a:cubicBezTo>
                    <a:pt x="728" y="1934"/>
                    <a:pt x="1158" y="1503"/>
                    <a:pt x="1168" y="967"/>
                  </a:cubicBezTo>
                  <a:cubicBezTo>
                    <a:pt x="1158" y="431"/>
                    <a:pt x="728" y="1"/>
                    <a:pt x="1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647;p64">
              <a:extLst>
                <a:ext uri="{FF2B5EF4-FFF2-40B4-BE49-F238E27FC236}">
                  <a16:creationId xmlns:a16="http://schemas.microsoft.com/office/drawing/2014/main" id="{03624AB9-3AF3-1643-A933-2033124C7049}"/>
                </a:ext>
              </a:extLst>
            </p:cNvPr>
            <p:cNvSpPr/>
            <p:nvPr/>
          </p:nvSpPr>
          <p:spPr>
            <a:xfrm>
              <a:off x="7234096" y="3958552"/>
              <a:ext cx="194560" cy="195558"/>
            </a:xfrm>
            <a:custGeom>
              <a:avLst/>
              <a:gdLst/>
              <a:ahLst/>
              <a:cxnLst/>
              <a:rect l="l" t="t" r="r" b="b"/>
              <a:pathLst>
                <a:path w="7409" h="7447" extrusionOk="0">
                  <a:moveTo>
                    <a:pt x="2451" y="1"/>
                  </a:moveTo>
                  <a:lnTo>
                    <a:pt x="2451" y="1896"/>
                  </a:lnTo>
                  <a:lnTo>
                    <a:pt x="2020" y="1896"/>
                  </a:lnTo>
                  <a:cubicBezTo>
                    <a:pt x="1819" y="1589"/>
                    <a:pt x="1465" y="1398"/>
                    <a:pt x="1092" y="1398"/>
                  </a:cubicBezTo>
                  <a:cubicBezTo>
                    <a:pt x="489" y="1398"/>
                    <a:pt x="1" y="1886"/>
                    <a:pt x="1" y="2499"/>
                  </a:cubicBezTo>
                  <a:cubicBezTo>
                    <a:pt x="1" y="3102"/>
                    <a:pt x="489" y="3599"/>
                    <a:pt x="1092" y="3599"/>
                  </a:cubicBezTo>
                  <a:cubicBezTo>
                    <a:pt x="1465" y="3590"/>
                    <a:pt x="1819" y="3408"/>
                    <a:pt x="2020" y="3092"/>
                  </a:cubicBezTo>
                  <a:lnTo>
                    <a:pt x="2451" y="3092"/>
                  </a:lnTo>
                  <a:lnTo>
                    <a:pt x="2451" y="4968"/>
                  </a:lnTo>
                  <a:lnTo>
                    <a:pt x="4365" y="4968"/>
                  </a:lnTo>
                  <a:lnTo>
                    <a:pt x="4365" y="5408"/>
                  </a:lnTo>
                  <a:cubicBezTo>
                    <a:pt x="3437" y="6011"/>
                    <a:pt x="3867" y="7446"/>
                    <a:pt x="4968" y="7446"/>
                  </a:cubicBezTo>
                  <a:cubicBezTo>
                    <a:pt x="6068" y="7446"/>
                    <a:pt x="6499" y="6011"/>
                    <a:pt x="5571" y="5408"/>
                  </a:cubicBezTo>
                  <a:lnTo>
                    <a:pt x="5561" y="5408"/>
                  </a:lnTo>
                  <a:lnTo>
                    <a:pt x="5561" y="4968"/>
                  </a:lnTo>
                  <a:lnTo>
                    <a:pt x="6853" y="4968"/>
                  </a:lnTo>
                  <a:cubicBezTo>
                    <a:pt x="7073" y="4939"/>
                    <a:pt x="7399" y="4805"/>
                    <a:pt x="7408" y="4279"/>
                  </a:cubicBezTo>
                  <a:lnTo>
                    <a:pt x="7408" y="1"/>
                  </a:lnTo>
                  <a:lnTo>
                    <a:pt x="5408" y="1"/>
                  </a:lnTo>
                  <a:lnTo>
                    <a:pt x="5408" y="661"/>
                  </a:lnTo>
                  <a:lnTo>
                    <a:pt x="5533" y="757"/>
                  </a:lnTo>
                  <a:cubicBezTo>
                    <a:pt x="6260" y="1302"/>
                    <a:pt x="5867" y="2460"/>
                    <a:pt x="4958" y="2460"/>
                  </a:cubicBezTo>
                  <a:cubicBezTo>
                    <a:pt x="4049" y="2460"/>
                    <a:pt x="3666" y="1302"/>
                    <a:pt x="4394" y="757"/>
                  </a:cubicBezTo>
                  <a:lnTo>
                    <a:pt x="4518" y="661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648;p64">
              <a:extLst>
                <a:ext uri="{FF2B5EF4-FFF2-40B4-BE49-F238E27FC236}">
                  <a16:creationId xmlns:a16="http://schemas.microsoft.com/office/drawing/2014/main" id="{2AAEABC6-1C66-DE47-89A2-C15AF6A25B9F}"/>
                </a:ext>
              </a:extLst>
            </p:cNvPr>
            <p:cNvSpPr/>
            <p:nvPr/>
          </p:nvSpPr>
          <p:spPr>
            <a:xfrm>
              <a:off x="7234621" y="3994738"/>
              <a:ext cx="33193" cy="58087"/>
            </a:xfrm>
            <a:custGeom>
              <a:avLst/>
              <a:gdLst/>
              <a:ahLst/>
              <a:cxnLst/>
              <a:rect l="l" t="t" r="r" b="b"/>
              <a:pathLst>
                <a:path w="1264" h="2212" extrusionOk="0">
                  <a:moveTo>
                    <a:pt x="1072" y="1"/>
                  </a:moveTo>
                  <a:cubicBezTo>
                    <a:pt x="479" y="20"/>
                    <a:pt x="0" y="508"/>
                    <a:pt x="0" y="1111"/>
                  </a:cubicBezTo>
                  <a:cubicBezTo>
                    <a:pt x="0" y="1704"/>
                    <a:pt x="479" y="2192"/>
                    <a:pt x="1072" y="2212"/>
                  </a:cubicBezTo>
                  <a:cubicBezTo>
                    <a:pt x="1139" y="2212"/>
                    <a:pt x="1206" y="2212"/>
                    <a:pt x="1263" y="2202"/>
                  </a:cubicBezTo>
                  <a:cubicBezTo>
                    <a:pt x="737" y="2106"/>
                    <a:pt x="354" y="1647"/>
                    <a:pt x="354" y="1111"/>
                  </a:cubicBezTo>
                  <a:cubicBezTo>
                    <a:pt x="354" y="575"/>
                    <a:pt x="737" y="116"/>
                    <a:pt x="1263" y="20"/>
                  </a:cubicBezTo>
                  <a:cubicBezTo>
                    <a:pt x="1206" y="10"/>
                    <a:pt x="1139" y="1"/>
                    <a:pt x="1072" y="1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649;p64">
              <a:extLst>
                <a:ext uri="{FF2B5EF4-FFF2-40B4-BE49-F238E27FC236}">
                  <a16:creationId xmlns:a16="http://schemas.microsoft.com/office/drawing/2014/main" id="{71B65F8A-890A-2046-8A8B-DF15D4FF508F}"/>
                </a:ext>
              </a:extLst>
            </p:cNvPr>
            <p:cNvSpPr/>
            <p:nvPr/>
          </p:nvSpPr>
          <p:spPr>
            <a:xfrm>
              <a:off x="7297934" y="3958552"/>
              <a:ext cx="8823" cy="49789"/>
            </a:xfrm>
            <a:custGeom>
              <a:avLst/>
              <a:gdLst/>
              <a:ahLst/>
              <a:cxnLst/>
              <a:rect l="l" t="t" r="r" b="b"/>
              <a:pathLst>
                <a:path w="336" h="1896" extrusionOk="0">
                  <a:moveTo>
                    <a:pt x="1" y="1"/>
                  </a:moveTo>
                  <a:lnTo>
                    <a:pt x="1" y="1896"/>
                  </a:lnTo>
                  <a:lnTo>
                    <a:pt x="336" y="1896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650;p64">
              <a:extLst>
                <a:ext uri="{FF2B5EF4-FFF2-40B4-BE49-F238E27FC236}">
                  <a16:creationId xmlns:a16="http://schemas.microsoft.com/office/drawing/2014/main" id="{F15299E1-8BBE-6C48-A5A9-140D3E029A66}"/>
                </a:ext>
              </a:extLst>
            </p:cNvPr>
            <p:cNvSpPr/>
            <p:nvPr/>
          </p:nvSpPr>
          <p:spPr>
            <a:xfrm>
              <a:off x="7297934" y="4039721"/>
              <a:ext cx="8823" cy="49290"/>
            </a:xfrm>
            <a:custGeom>
              <a:avLst/>
              <a:gdLst/>
              <a:ahLst/>
              <a:cxnLst/>
              <a:rect l="l" t="t" r="r" b="b"/>
              <a:pathLst>
                <a:path w="336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336" y="187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651;p64">
              <a:extLst>
                <a:ext uri="{FF2B5EF4-FFF2-40B4-BE49-F238E27FC236}">
                  <a16:creationId xmlns:a16="http://schemas.microsoft.com/office/drawing/2014/main" id="{DA456F01-9364-9B45-A603-8198F8757195}"/>
                </a:ext>
              </a:extLst>
            </p:cNvPr>
            <p:cNvSpPr/>
            <p:nvPr/>
          </p:nvSpPr>
          <p:spPr>
            <a:xfrm>
              <a:off x="7323459" y="4088985"/>
              <a:ext cx="45876" cy="64626"/>
            </a:xfrm>
            <a:custGeom>
              <a:avLst/>
              <a:gdLst/>
              <a:ahLst/>
              <a:cxnLst/>
              <a:rect l="l" t="t" r="r" b="b"/>
              <a:pathLst>
                <a:path w="1747" h="2461" extrusionOk="0">
                  <a:moveTo>
                    <a:pt x="952" y="1"/>
                  </a:moveTo>
                  <a:lnTo>
                    <a:pt x="952" y="422"/>
                  </a:lnTo>
                  <a:cubicBezTo>
                    <a:pt x="1" y="1041"/>
                    <a:pt x="489" y="2460"/>
                    <a:pt x="1533" y="2460"/>
                  </a:cubicBezTo>
                  <a:cubicBezTo>
                    <a:pt x="1602" y="2460"/>
                    <a:pt x="1673" y="2454"/>
                    <a:pt x="1747" y="2441"/>
                  </a:cubicBezTo>
                  <a:cubicBezTo>
                    <a:pt x="1220" y="2345"/>
                    <a:pt x="838" y="1886"/>
                    <a:pt x="828" y="1350"/>
                  </a:cubicBezTo>
                  <a:cubicBezTo>
                    <a:pt x="838" y="977"/>
                    <a:pt x="1019" y="632"/>
                    <a:pt x="1335" y="422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652;p64">
              <a:extLst>
                <a:ext uri="{FF2B5EF4-FFF2-40B4-BE49-F238E27FC236}">
                  <a16:creationId xmlns:a16="http://schemas.microsoft.com/office/drawing/2014/main" id="{6722C98B-1876-2F44-A147-166668178B3A}"/>
                </a:ext>
              </a:extLst>
            </p:cNvPr>
            <p:cNvSpPr/>
            <p:nvPr/>
          </p:nvSpPr>
          <p:spPr>
            <a:xfrm>
              <a:off x="7166240" y="3762022"/>
              <a:ext cx="203594" cy="196320"/>
            </a:xfrm>
            <a:custGeom>
              <a:avLst/>
              <a:gdLst/>
              <a:ahLst/>
              <a:cxnLst/>
              <a:rect l="l" t="t" r="r" b="b"/>
              <a:pathLst>
                <a:path w="7753" h="7476" extrusionOk="0">
                  <a:moveTo>
                    <a:pt x="6375" y="3867"/>
                  </a:moveTo>
                  <a:cubicBezTo>
                    <a:pt x="6376" y="3867"/>
                    <a:pt x="6378" y="3867"/>
                    <a:pt x="6380" y="3867"/>
                  </a:cubicBezTo>
                  <a:lnTo>
                    <a:pt x="6380" y="3867"/>
                  </a:lnTo>
                  <a:cubicBezTo>
                    <a:pt x="6381" y="3867"/>
                    <a:pt x="6383" y="3867"/>
                    <a:pt x="6384" y="3867"/>
                  </a:cubicBezTo>
                  <a:close/>
                  <a:moveTo>
                    <a:pt x="2518" y="1"/>
                  </a:moveTo>
                  <a:cubicBezTo>
                    <a:pt x="1408" y="1"/>
                    <a:pt x="987" y="1436"/>
                    <a:pt x="1905" y="2039"/>
                  </a:cubicBezTo>
                  <a:lnTo>
                    <a:pt x="1905" y="2460"/>
                  </a:lnTo>
                  <a:lnTo>
                    <a:pt x="556" y="2460"/>
                  </a:lnTo>
                  <a:cubicBezTo>
                    <a:pt x="345" y="2480"/>
                    <a:pt x="39" y="2604"/>
                    <a:pt x="1" y="3054"/>
                  </a:cubicBezTo>
                  <a:lnTo>
                    <a:pt x="1" y="7475"/>
                  </a:lnTo>
                  <a:lnTo>
                    <a:pt x="2068" y="7475"/>
                  </a:lnTo>
                  <a:lnTo>
                    <a:pt x="2068" y="6824"/>
                  </a:lnTo>
                  <a:lnTo>
                    <a:pt x="1944" y="6729"/>
                  </a:lnTo>
                  <a:cubicBezTo>
                    <a:pt x="1216" y="6174"/>
                    <a:pt x="1599" y="5016"/>
                    <a:pt x="2508" y="5016"/>
                  </a:cubicBezTo>
                  <a:cubicBezTo>
                    <a:pt x="3418" y="5016"/>
                    <a:pt x="3810" y="6174"/>
                    <a:pt x="3083" y="6729"/>
                  </a:cubicBezTo>
                  <a:lnTo>
                    <a:pt x="2958" y="6824"/>
                  </a:lnTo>
                  <a:lnTo>
                    <a:pt x="2958" y="7475"/>
                  </a:lnTo>
                  <a:lnTo>
                    <a:pt x="5025" y="7475"/>
                  </a:lnTo>
                  <a:lnTo>
                    <a:pt x="5025" y="5580"/>
                  </a:lnTo>
                  <a:lnTo>
                    <a:pt x="5446" y="5580"/>
                  </a:lnTo>
                  <a:cubicBezTo>
                    <a:pt x="5666" y="5919"/>
                    <a:pt x="6020" y="6085"/>
                    <a:pt x="6373" y="6085"/>
                  </a:cubicBezTo>
                  <a:cubicBezTo>
                    <a:pt x="6757" y="6085"/>
                    <a:pt x="7141" y="5888"/>
                    <a:pt x="7351" y="5504"/>
                  </a:cubicBezTo>
                  <a:cubicBezTo>
                    <a:pt x="7752" y="4768"/>
                    <a:pt x="7219" y="3871"/>
                    <a:pt x="6380" y="3867"/>
                  </a:cubicBezTo>
                  <a:lnTo>
                    <a:pt x="6380" y="3867"/>
                  </a:lnTo>
                  <a:cubicBezTo>
                    <a:pt x="6008" y="3869"/>
                    <a:pt x="5656" y="4060"/>
                    <a:pt x="5456" y="4374"/>
                  </a:cubicBezTo>
                  <a:lnTo>
                    <a:pt x="5035" y="4374"/>
                  </a:lnTo>
                  <a:lnTo>
                    <a:pt x="5035" y="2460"/>
                  </a:lnTo>
                  <a:lnTo>
                    <a:pt x="3121" y="2460"/>
                  </a:lnTo>
                  <a:lnTo>
                    <a:pt x="3121" y="2039"/>
                  </a:lnTo>
                  <a:cubicBezTo>
                    <a:pt x="4040" y="1436"/>
                    <a:pt x="3618" y="1"/>
                    <a:pt x="2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653;p64">
              <a:extLst>
                <a:ext uri="{FF2B5EF4-FFF2-40B4-BE49-F238E27FC236}">
                  <a16:creationId xmlns:a16="http://schemas.microsoft.com/office/drawing/2014/main" id="{C7E2437D-8929-1C4D-AE0D-0AC3DC958B29}"/>
                </a:ext>
              </a:extLst>
            </p:cNvPr>
            <p:cNvSpPr/>
            <p:nvPr/>
          </p:nvSpPr>
          <p:spPr>
            <a:xfrm>
              <a:off x="7166240" y="3762022"/>
              <a:ext cx="203594" cy="196320"/>
            </a:xfrm>
            <a:custGeom>
              <a:avLst/>
              <a:gdLst/>
              <a:ahLst/>
              <a:cxnLst/>
              <a:rect l="l" t="t" r="r" b="b"/>
              <a:pathLst>
                <a:path w="7753" h="7476" extrusionOk="0">
                  <a:moveTo>
                    <a:pt x="6375" y="3867"/>
                  </a:moveTo>
                  <a:cubicBezTo>
                    <a:pt x="6376" y="3867"/>
                    <a:pt x="6378" y="3867"/>
                    <a:pt x="6380" y="3867"/>
                  </a:cubicBezTo>
                  <a:lnTo>
                    <a:pt x="6380" y="3867"/>
                  </a:lnTo>
                  <a:cubicBezTo>
                    <a:pt x="6381" y="3867"/>
                    <a:pt x="6383" y="3867"/>
                    <a:pt x="6384" y="3867"/>
                  </a:cubicBezTo>
                  <a:close/>
                  <a:moveTo>
                    <a:pt x="2518" y="1"/>
                  </a:moveTo>
                  <a:cubicBezTo>
                    <a:pt x="1408" y="1"/>
                    <a:pt x="987" y="1436"/>
                    <a:pt x="1905" y="2039"/>
                  </a:cubicBezTo>
                  <a:lnTo>
                    <a:pt x="1905" y="2460"/>
                  </a:lnTo>
                  <a:lnTo>
                    <a:pt x="556" y="2460"/>
                  </a:lnTo>
                  <a:cubicBezTo>
                    <a:pt x="345" y="2480"/>
                    <a:pt x="39" y="2604"/>
                    <a:pt x="1" y="3054"/>
                  </a:cubicBezTo>
                  <a:lnTo>
                    <a:pt x="1" y="7475"/>
                  </a:lnTo>
                  <a:lnTo>
                    <a:pt x="2068" y="7475"/>
                  </a:lnTo>
                  <a:lnTo>
                    <a:pt x="2068" y="6824"/>
                  </a:lnTo>
                  <a:lnTo>
                    <a:pt x="1944" y="6729"/>
                  </a:lnTo>
                  <a:cubicBezTo>
                    <a:pt x="1216" y="6174"/>
                    <a:pt x="1599" y="5016"/>
                    <a:pt x="2508" y="5016"/>
                  </a:cubicBezTo>
                  <a:cubicBezTo>
                    <a:pt x="3418" y="5016"/>
                    <a:pt x="3810" y="6174"/>
                    <a:pt x="3083" y="6729"/>
                  </a:cubicBezTo>
                  <a:lnTo>
                    <a:pt x="2958" y="6824"/>
                  </a:lnTo>
                  <a:lnTo>
                    <a:pt x="2958" y="7475"/>
                  </a:lnTo>
                  <a:lnTo>
                    <a:pt x="5025" y="7475"/>
                  </a:lnTo>
                  <a:lnTo>
                    <a:pt x="5025" y="5580"/>
                  </a:lnTo>
                  <a:lnTo>
                    <a:pt x="5446" y="5580"/>
                  </a:lnTo>
                  <a:cubicBezTo>
                    <a:pt x="5666" y="5919"/>
                    <a:pt x="6020" y="6085"/>
                    <a:pt x="6373" y="6085"/>
                  </a:cubicBezTo>
                  <a:cubicBezTo>
                    <a:pt x="6757" y="6085"/>
                    <a:pt x="7141" y="5888"/>
                    <a:pt x="7351" y="5504"/>
                  </a:cubicBezTo>
                  <a:cubicBezTo>
                    <a:pt x="7752" y="4768"/>
                    <a:pt x="7219" y="3871"/>
                    <a:pt x="6380" y="3867"/>
                  </a:cubicBezTo>
                  <a:lnTo>
                    <a:pt x="6380" y="3867"/>
                  </a:lnTo>
                  <a:cubicBezTo>
                    <a:pt x="6008" y="3869"/>
                    <a:pt x="5656" y="4060"/>
                    <a:pt x="5456" y="4374"/>
                  </a:cubicBezTo>
                  <a:lnTo>
                    <a:pt x="5035" y="4374"/>
                  </a:lnTo>
                  <a:lnTo>
                    <a:pt x="5035" y="2460"/>
                  </a:lnTo>
                  <a:lnTo>
                    <a:pt x="3121" y="2460"/>
                  </a:lnTo>
                  <a:lnTo>
                    <a:pt x="3121" y="2039"/>
                  </a:lnTo>
                  <a:cubicBezTo>
                    <a:pt x="4040" y="1436"/>
                    <a:pt x="3618" y="1"/>
                    <a:pt x="2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654;p64">
              <a:extLst>
                <a:ext uri="{FF2B5EF4-FFF2-40B4-BE49-F238E27FC236}">
                  <a16:creationId xmlns:a16="http://schemas.microsoft.com/office/drawing/2014/main" id="{B46CED58-D14E-FF4A-B2CD-4CE06F16A2BD}"/>
                </a:ext>
              </a:extLst>
            </p:cNvPr>
            <p:cNvSpPr/>
            <p:nvPr/>
          </p:nvSpPr>
          <p:spPr>
            <a:xfrm>
              <a:off x="7191528" y="3762022"/>
              <a:ext cx="45876" cy="64626"/>
            </a:xfrm>
            <a:custGeom>
              <a:avLst/>
              <a:gdLst/>
              <a:ahLst/>
              <a:cxnLst/>
              <a:rect l="l" t="t" r="r" b="b"/>
              <a:pathLst>
                <a:path w="1747" h="2461" extrusionOk="0">
                  <a:moveTo>
                    <a:pt x="1532" y="1"/>
                  </a:moveTo>
                  <a:cubicBezTo>
                    <a:pt x="489" y="1"/>
                    <a:pt x="0" y="1420"/>
                    <a:pt x="952" y="2039"/>
                  </a:cubicBezTo>
                  <a:lnTo>
                    <a:pt x="952" y="2460"/>
                  </a:lnTo>
                  <a:lnTo>
                    <a:pt x="1335" y="2460"/>
                  </a:lnTo>
                  <a:lnTo>
                    <a:pt x="1335" y="2039"/>
                  </a:lnTo>
                  <a:cubicBezTo>
                    <a:pt x="493" y="1494"/>
                    <a:pt x="761" y="192"/>
                    <a:pt x="1746" y="20"/>
                  </a:cubicBezTo>
                  <a:cubicBezTo>
                    <a:pt x="1673" y="7"/>
                    <a:pt x="1601" y="1"/>
                    <a:pt x="15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655;p64">
              <a:extLst>
                <a:ext uri="{FF2B5EF4-FFF2-40B4-BE49-F238E27FC236}">
                  <a16:creationId xmlns:a16="http://schemas.microsoft.com/office/drawing/2014/main" id="{CAE51A84-4AAC-DF49-8E82-16ADC55F9EB0}"/>
                </a:ext>
              </a:extLst>
            </p:cNvPr>
            <p:cNvSpPr/>
            <p:nvPr/>
          </p:nvSpPr>
          <p:spPr>
            <a:xfrm>
              <a:off x="7166503" y="3827882"/>
              <a:ext cx="10084" cy="130696"/>
            </a:xfrm>
            <a:custGeom>
              <a:avLst/>
              <a:gdLst/>
              <a:ahLst/>
              <a:cxnLst/>
              <a:rect l="l" t="t" r="r" b="b"/>
              <a:pathLst>
                <a:path w="384" h="4977" extrusionOk="0">
                  <a:moveTo>
                    <a:pt x="383" y="0"/>
                  </a:moveTo>
                  <a:cubicBezTo>
                    <a:pt x="201" y="58"/>
                    <a:pt x="29" y="211"/>
                    <a:pt x="0" y="555"/>
                  </a:cubicBezTo>
                  <a:lnTo>
                    <a:pt x="0" y="4977"/>
                  </a:lnTo>
                  <a:lnTo>
                    <a:pt x="383" y="497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656;p64">
              <a:extLst>
                <a:ext uri="{FF2B5EF4-FFF2-40B4-BE49-F238E27FC236}">
                  <a16:creationId xmlns:a16="http://schemas.microsoft.com/office/drawing/2014/main" id="{F6E66C3D-8F67-5845-8C9E-448251B22220}"/>
                </a:ext>
              </a:extLst>
            </p:cNvPr>
            <p:cNvSpPr/>
            <p:nvPr/>
          </p:nvSpPr>
          <p:spPr>
            <a:xfrm>
              <a:off x="7297698" y="3826621"/>
              <a:ext cx="9060" cy="50288"/>
            </a:xfrm>
            <a:custGeom>
              <a:avLst/>
              <a:gdLst/>
              <a:ahLst/>
              <a:cxnLst/>
              <a:rect l="l" t="t" r="r" b="b"/>
              <a:pathLst>
                <a:path w="345" h="1915" extrusionOk="0">
                  <a:moveTo>
                    <a:pt x="0" y="0"/>
                  </a:moveTo>
                  <a:lnTo>
                    <a:pt x="0" y="1914"/>
                  </a:lnTo>
                  <a:lnTo>
                    <a:pt x="345" y="191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657;p64">
              <a:extLst>
                <a:ext uri="{FF2B5EF4-FFF2-40B4-BE49-F238E27FC236}">
                  <a16:creationId xmlns:a16="http://schemas.microsoft.com/office/drawing/2014/main" id="{1EF26214-9C83-DB4C-839D-519B698E19B3}"/>
                </a:ext>
              </a:extLst>
            </p:cNvPr>
            <p:cNvSpPr/>
            <p:nvPr/>
          </p:nvSpPr>
          <p:spPr>
            <a:xfrm>
              <a:off x="7297698" y="3908553"/>
              <a:ext cx="9060" cy="50025"/>
            </a:xfrm>
            <a:custGeom>
              <a:avLst/>
              <a:gdLst/>
              <a:ahLst/>
              <a:cxnLst/>
              <a:rect l="l" t="t" r="r" b="b"/>
              <a:pathLst>
                <a:path w="345" h="1905" extrusionOk="0">
                  <a:moveTo>
                    <a:pt x="0" y="0"/>
                  </a:moveTo>
                  <a:lnTo>
                    <a:pt x="0" y="1905"/>
                  </a:lnTo>
                  <a:lnTo>
                    <a:pt x="345" y="190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Rectangle 235">
            <a:extLst>
              <a:ext uri="{FF2B5EF4-FFF2-40B4-BE49-F238E27FC236}">
                <a16:creationId xmlns:a16="http://schemas.microsoft.com/office/drawing/2014/main" id="{2FDDFE37-5623-9C4E-B6DA-BD5FC92D7C0E}"/>
              </a:ext>
            </a:extLst>
          </p:cNvPr>
          <p:cNvSpPr/>
          <p:nvPr/>
        </p:nvSpPr>
        <p:spPr>
          <a:xfrm>
            <a:off x="5348897" y="2774385"/>
            <a:ext cx="2593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/>
                </a:solidFill>
                <a:latin typeface="Merriweather Black"/>
                <a:sym typeface="Merriweather Black"/>
              </a:rPr>
              <a:t>mRNA levels (331 features)</a:t>
            </a:r>
          </a:p>
        </p:txBody>
      </p:sp>
      <p:grpSp>
        <p:nvGrpSpPr>
          <p:cNvPr id="237" name="Google Shape;7801;p63">
            <a:extLst>
              <a:ext uri="{FF2B5EF4-FFF2-40B4-BE49-F238E27FC236}">
                <a16:creationId xmlns:a16="http://schemas.microsoft.com/office/drawing/2014/main" id="{76566009-B490-1443-B56B-9C9790C8CC10}"/>
              </a:ext>
            </a:extLst>
          </p:cNvPr>
          <p:cNvGrpSpPr/>
          <p:nvPr/>
        </p:nvGrpSpPr>
        <p:grpSpPr>
          <a:xfrm>
            <a:off x="6258390" y="2255269"/>
            <a:ext cx="270733" cy="355762"/>
            <a:chOff x="3997149" y="3329634"/>
            <a:chExt cx="270733" cy="355762"/>
          </a:xfrm>
        </p:grpSpPr>
        <p:sp>
          <p:nvSpPr>
            <p:cNvPr id="238" name="Google Shape;7802;p63">
              <a:extLst>
                <a:ext uri="{FF2B5EF4-FFF2-40B4-BE49-F238E27FC236}">
                  <a16:creationId xmlns:a16="http://schemas.microsoft.com/office/drawing/2014/main" id="{0569D900-C30F-8C46-B3C3-083E66328854}"/>
                </a:ext>
              </a:extLst>
            </p:cNvPr>
            <p:cNvSpPr/>
            <p:nvPr/>
          </p:nvSpPr>
          <p:spPr>
            <a:xfrm>
              <a:off x="4161787" y="3488627"/>
              <a:ext cx="32430" cy="32445"/>
            </a:xfrm>
            <a:custGeom>
              <a:avLst/>
              <a:gdLst/>
              <a:ahLst/>
              <a:cxnLst/>
              <a:rect l="l" t="t" r="r" b="b"/>
              <a:pathLst>
                <a:path w="2166" h="2167" extrusionOk="0">
                  <a:moveTo>
                    <a:pt x="0" y="1"/>
                  </a:moveTo>
                  <a:lnTo>
                    <a:pt x="0" y="2166"/>
                  </a:lnTo>
                  <a:lnTo>
                    <a:pt x="2166" y="216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F1F4F6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803;p63">
              <a:extLst>
                <a:ext uri="{FF2B5EF4-FFF2-40B4-BE49-F238E27FC236}">
                  <a16:creationId xmlns:a16="http://schemas.microsoft.com/office/drawing/2014/main" id="{97A35B92-DBD3-BA46-9999-31DC25AA97A7}"/>
                </a:ext>
              </a:extLst>
            </p:cNvPr>
            <p:cNvSpPr/>
            <p:nvPr/>
          </p:nvSpPr>
          <p:spPr>
            <a:xfrm>
              <a:off x="4181925" y="3488627"/>
              <a:ext cx="20168" cy="55114"/>
            </a:xfrm>
            <a:custGeom>
              <a:avLst/>
              <a:gdLst/>
              <a:ahLst/>
              <a:cxnLst/>
              <a:rect l="l" t="t" r="r" b="b"/>
              <a:pathLst>
                <a:path w="1347" h="3681" extrusionOk="0">
                  <a:moveTo>
                    <a:pt x="1" y="1"/>
                  </a:moveTo>
                  <a:lnTo>
                    <a:pt x="1" y="3680"/>
                  </a:lnTo>
                  <a:lnTo>
                    <a:pt x="1347" y="368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F1F4F6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804;p63">
              <a:extLst>
                <a:ext uri="{FF2B5EF4-FFF2-40B4-BE49-F238E27FC236}">
                  <a16:creationId xmlns:a16="http://schemas.microsoft.com/office/drawing/2014/main" id="{14D75CCA-C2E1-E949-BEB1-14A497D234AF}"/>
                </a:ext>
              </a:extLst>
            </p:cNvPr>
            <p:cNvSpPr/>
            <p:nvPr/>
          </p:nvSpPr>
          <p:spPr>
            <a:xfrm>
              <a:off x="4181925" y="3488627"/>
              <a:ext cx="20168" cy="17338"/>
            </a:xfrm>
            <a:custGeom>
              <a:avLst/>
              <a:gdLst/>
              <a:ahLst/>
              <a:cxnLst/>
              <a:rect l="l" t="t" r="r" b="b"/>
              <a:pathLst>
                <a:path w="1347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347" y="1157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805;p63">
              <a:extLst>
                <a:ext uri="{FF2B5EF4-FFF2-40B4-BE49-F238E27FC236}">
                  <a16:creationId xmlns:a16="http://schemas.microsoft.com/office/drawing/2014/main" id="{62889522-B600-6840-B0C0-B55FE2A2448D}"/>
                </a:ext>
              </a:extLst>
            </p:cNvPr>
            <p:cNvSpPr/>
            <p:nvPr/>
          </p:nvSpPr>
          <p:spPr>
            <a:xfrm>
              <a:off x="4181925" y="3488627"/>
              <a:ext cx="7576" cy="55114"/>
            </a:xfrm>
            <a:custGeom>
              <a:avLst/>
              <a:gdLst/>
              <a:ahLst/>
              <a:cxnLst/>
              <a:rect l="l" t="t" r="r" b="b"/>
              <a:pathLst>
                <a:path w="506" h="3681" extrusionOk="0">
                  <a:moveTo>
                    <a:pt x="1" y="1"/>
                  </a:moveTo>
                  <a:lnTo>
                    <a:pt x="1" y="3680"/>
                  </a:lnTo>
                  <a:lnTo>
                    <a:pt x="506" y="3680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806;p63">
              <a:extLst>
                <a:ext uri="{FF2B5EF4-FFF2-40B4-BE49-F238E27FC236}">
                  <a16:creationId xmlns:a16="http://schemas.microsoft.com/office/drawing/2014/main" id="{AC4CD9B7-FDD3-724B-978D-02750B2622CC}"/>
                </a:ext>
              </a:extLst>
            </p:cNvPr>
            <p:cNvSpPr/>
            <p:nvPr/>
          </p:nvSpPr>
          <p:spPr>
            <a:xfrm>
              <a:off x="4161787" y="3493673"/>
              <a:ext cx="20153" cy="8819"/>
            </a:xfrm>
            <a:custGeom>
              <a:avLst/>
              <a:gdLst/>
              <a:ahLst/>
              <a:cxnLst/>
              <a:rect l="l" t="t" r="r" b="b"/>
              <a:pathLst>
                <a:path w="1346" h="589" extrusionOk="0">
                  <a:moveTo>
                    <a:pt x="0" y="0"/>
                  </a:moveTo>
                  <a:lnTo>
                    <a:pt x="0" y="589"/>
                  </a:lnTo>
                  <a:lnTo>
                    <a:pt x="1346" y="58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807;p63">
              <a:extLst>
                <a:ext uri="{FF2B5EF4-FFF2-40B4-BE49-F238E27FC236}">
                  <a16:creationId xmlns:a16="http://schemas.microsoft.com/office/drawing/2014/main" id="{E2E46E3B-C7AE-4D4D-A539-F462C35B7458}"/>
                </a:ext>
              </a:extLst>
            </p:cNvPr>
            <p:cNvSpPr/>
            <p:nvPr/>
          </p:nvSpPr>
          <p:spPr>
            <a:xfrm>
              <a:off x="4161787" y="3493673"/>
              <a:ext cx="7576" cy="27400"/>
            </a:xfrm>
            <a:custGeom>
              <a:avLst/>
              <a:gdLst/>
              <a:ahLst/>
              <a:cxnLst/>
              <a:rect l="l" t="t" r="r" b="b"/>
              <a:pathLst>
                <a:path w="506" h="1830" extrusionOk="0">
                  <a:moveTo>
                    <a:pt x="0" y="0"/>
                  </a:moveTo>
                  <a:lnTo>
                    <a:pt x="0" y="1829"/>
                  </a:lnTo>
                  <a:lnTo>
                    <a:pt x="505" y="1829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808;p63">
              <a:extLst>
                <a:ext uri="{FF2B5EF4-FFF2-40B4-BE49-F238E27FC236}">
                  <a16:creationId xmlns:a16="http://schemas.microsoft.com/office/drawing/2014/main" id="{764D2798-8AAC-164C-B0AA-F910029742EC}"/>
                </a:ext>
              </a:extLst>
            </p:cNvPr>
            <p:cNvSpPr/>
            <p:nvPr/>
          </p:nvSpPr>
          <p:spPr>
            <a:xfrm>
              <a:off x="4163988" y="3331550"/>
              <a:ext cx="35904" cy="33389"/>
            </a:xfrm>
            <a:custGeom>
              <a:avLst/>
              <a:gdLst/>
              <a:ahLst/>
              <a:cxnLst/>
              <a:rect l="l" t="t" r="r" b="b"/>
              <a:pathLst>
                <a:path w="2398" h="2230" extrusionOk="0">
                  <a:moveTo>
                    <a:pt x="1" y="1"/>
                  </a:moveTo>
                  <a:lnTo>
                    <a:pt x="1" y="2229"/>
                  </a:lnTo>
                  <a:lnTo>
                    <a:pt x="2397" y="22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3B536A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809;p63">
              <a:extLst>
                <a:ext uri="{FF2B5EF4-FFF2-40B4-BE49-F238E27FC236}">
                  <a16:creationId xmlns:a16="http://schemas.microsoft.com/office/drawing/2014/main" id="{9B0CFB61-AB3F-6547-A1B3-742D3A9FA71B}"/>
                </a:ext>
              </a:extLst>
            </p:cNvPr>
            <p:cNvSpPr/>
            <p:nvPr/>
          </p:nvSpPr>
          <p:spPr>
            <a:xfrm>
              <a:off x="4163988" y="3331550"/>
              <a:ext cx="13550" cy="33389"/>
            </a:xfrm>
            <a:custGeom>
              <a:avLst/>
              <a:gdLst/>
              <a:ahLst/>
              <a:cxnLst/>
              <a:rect l="l" t="t" r="r" b="b"/>
              <a:pathLst>
                <a:path w="905" h="2230" extrusionOk="0">
                  <a:moveTo>
                    <a:pt x="1" y="1"/>
                  </a:moveTo>
                  <a:lnTo>
                    <a:pt x="1" y="2229"/>
                  </a:lnTo>
                  <a:lnTo>
                    <a:pt x="905" y="2229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rgbClr val="203B56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810;p63">
              <a:extLst>
                <a:ext uri="{FF2B5EF4-FFF2-40B4-BE49-F238E27FC236}">
                  <a16:creationId xmlns:a16="http://schemas.microsoft.com/office/drawing/2014/main" id="{EFA52EAA-A4C5-CF43-BD40-7E57BD1644D5}"/>
                </a:ext>
              </a:extLst>
            </p:cNvPr>
            <p:cNvSpPr/>
            <p:nvPr/>
          </p:nvSpPr>
          <p:spPr>
            <a:xfrm>
              <a:off x="3997149" y="3374342"/>
              <a:ext cx="180074" cy="268577"/>
            </a:xfrm>
            <a:custGeom>
              <a:avLst/>
              <a:gdLst/>
              <a:ahLst/>
              <a:cxnLst/>
              <a:rect l="l" t="t" r="r" b="b"/>
              <a:pathLst>
                <a:path w="12027" h="17938" extrusionOk="0">
                  <a:moveTo>
                    <a:pt x="8951" y="1"/>
                  </a:moveTo>
                  <a:cubicBezTo>
                    <a:pt x="4017" y="1"/>
                    <a:pt x="1" y="4006"/>
                    <a:pt x="1" y="8958"/>
                  </a:cubicBezTo>
                  <a:cubicBezTo>
                    <a:pt x="1" y="13932"/>
                    <a:pt x="4017" y="17937"/>
                    <a:pt x="8951" y="17937"/>
                  </a:cubicBezTo>
                  <a:cubicBezTo>
                    <a:pt x="9002" y="17937"/>
                    <a:pt x="9053" y="17937"/>
                    <a:pt x="9104" y="17936"/>
                  </a:cubicBezTo>
                  <a:lnTo>
                    <a:pt x="10597" y="16023"/>
                  </a:lnTo>
                  <a:lnTo>
                    <a:pt x="9104" y="13584"/>
                  </a:lnTo>
                  <a:cubicBezTo>
                    <a:pt x="6560" y="13584"/>
                    <a:pt x="4479" y="11523"/>
                    <a:pt x="4479" y="8958"/>
                  </a:cubicBezTo>
                  <a:cubicBezTo>
                    <a:pt x="4479" y="6414"/>
                    <a:pt x="6560" y="4333"/>
                    <a:pt x="9104" y="4333"/>
                  </a:cubicBezTo>
                  <a:lnTo>
                    <a:pt x="10366" y="4333"/>
                  </a:lnTo>
                  <a:lnTo>
                    <a:pt x="12027" y="2273"/>
                  </a:lnTo>
                  <a:lnTo>
                    <a:pt x="10366" y="2"/>
                  </a:lnTo>
                  <a:lnTo>
                    <a:pt x="9104" y="2"/>
                  </a:lnTo>
                  <a:cubicBezTo>
                    <a:pt x="9053" y="1"/>
                    <a:pt x="9002" y="1"/>
                    <a:pt x="89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7811;p63">
              <a:extLst>
                <a:ext uri="{FF2B5EF4-FFF2-40B4-BE49-F238E27FC236}">
                  <a16:creationId xmlns:a16="http://schemas.microsoft.com/office/drawing/2014/main" id="{C558416D-4BD3-4E4D-9371-D61141CFAE7C}"/>
                </a:ext>
              </a:extLst>
            </p:cNvPr>
            <p:cNvSpPr/>
            <p:nvPr/>
          </p:nvSpPr>
          <p:spPr>
            <a:xfrm>
              <a:off x="4133459" y="3631539"/>
              <a:ext cx="52269" cy="42207"/>
            </a:xfrm>
            <a:custGeom>
              <a:avLst/>
              <a:gdLst/>
              <a:ahLst/>
              <a:cxnLst/>
              <a:rect l="l" t="t" r="r" b="b"/>
              <a:pathLst>
                <a:path w="3491" h="2819" extrusionOk="0">
                  <a:moveTo>
                    <a:pt x="0" y="1"/>
                  </a:moveTo>
                  <a:lnTo>
                    <a:pt x="0" y="2818"/>
                  </a:lnTo>
                  <a:lnTo>
                    <a:pt x="3490" y="2818"/>
                  </a:lnTo>
                  <a:lnTo>
                    <a:pt x="3490" y="1"/>
                  </a:ln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812;p63">
              <a:extLst>
                <a:ext uri="{FF2B5EF4-FFF2-40B4-BE49-F238E27FC236}">
                  <a16:creationId xmlns:a16="http://schemas.microsoft.com/office/drawing/2014/main" id="{9F9A2DDC-6305-C24A-99DC-AA40ABAE2C2D}"/>
                </a:ext>
              </a:extLst>
            </p:cNvPr>
            <p:cNvSpPr/>
            <p:nvPr/>
          </p:nvSpPr>
          <p:spPr>
            <a:xfrm>
              <a:off x="4152339" y="3354219"/>
              <a:ext cx="59201" cy="141355"/>
            </a:xfrm>
            <a:custGeom>
              <a:avLst/>
              <a:gdLst/>
              <a:ahLst/>
              <a:cxnLst/>
              <a:rect l="l" t="t" r="r" b="b"/>
              <a:pathLst>
                <a:path w="3954" h="9441" extrusionOk="0">
                  <a:moveTo>
                    <a:pt x="1" y="0"/>
                  </a:moveTo>
                  <a:lnTo>
                    <a:pt x="1" y="9440"/>
                  </a:lnTo>
                  <a:lnTo>
                    <a:pt x="3953" y="944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F5F7F9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7813;p63">
              <a:extLst>
                <a:ext uri="{FF2B5EF4-FFF2-40B4-BE49-F238E27FC236}">
                  <a16:creationId xmlns:a16="http://schemas.microsoft.com/office/drawing/2014/main" id="{DF821D51-E70D-2743-854B-DDD0242A1D2D}"/>
                </a:ext>
              </a:extLst>
            </p:cNvPr>
            <p:cNvSpPr/>
            <p:nvPr/>
          </p:nvSpPr>
          <p:spPr>
            <a:xfrm>
              <a:off x="4152339" y="3354219"/>
              <a:ext cx="21111" cy="141355"/>
            </a:xfrm>
            <a:custGeom>
              <a:avLst/>
              <a:gdLst/>
              <a:ahLst/>
              <a:cxnLst/>
              <a:rect l="l" t="t" r="r" b="b"/>
              <a:pathLst>
                <a:path w="1410" h="9441" extrusionOk="0">
                  <a:moveTo>
                    <a:pt x="1" y="0"/>
                  </a:moveTo>
                  <a:lnTo>
                    <a:pt x="1" y="9440"/>
                  </a:lnTo>
                  <a:lnTo>
                    <a:pt x="1409" y="9440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EBEFF2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814;p63">
              <a:extLst>
                <a:ext uri="{FF2B5EF4-FFF2-40B4-BE49-F238E27FC236}">
                  <a16:creationId xmlns:a16="http://schemas.microsoft.com/office/drawing/2014/main" id="{C355FC6F-7590-854D-9ABB-5FB060409ADE}"/>
                </a:ext>
              </a:extLst>
            </p:cNvPr>
            <p:cNvSpPr/>
            <p:nvPr/>
          </p:nvSpPr>
          <p:spPr>
            <a:xfrm>
              <a:off x="4133459" y="3577713"/>
              <a:ext cx="99477" cy="36533"/>
            </a:xfrm>
            <a:custGeom>
              <a:avLst/>
              <a:gdLst/>
              <a:ahLst/>
              <a:cxnLst/>
              <a:rect l="l" t="t" r="r" b="b"/>
              <a:pathLst>
                <a:path w="6644" h="2440" extrusionOk="0">
                  <a:moveTo>
                    <a:pt x="0" y="1"/>
                  </a:moveTo>
                  <a:lnTo>
                    <a:pt x="0" y="2440"/>
                  </a:lnTo>
                  <a:lnTo>
                    <a:pt x="5425" y="2440"/>
                  </a:lnTo>
                  <a:cubicBezTo>
                    <a:pt x="6097" y="2440"/>
                    <a:pt x="6644" y="1893"/>
                    <a:pt x="6644" y="1220"/>
                  </a:cubicBezTo>
                  <a:lnTo>
                    <a:pt x="6623" y="1220"/>
                  </a:lnTo>
                  <a:cubicBezTo>
                    <a:pt x="6623" y="547"/>
                    <a:pt x="6076" y="1"/>
                    <a:pt x="5425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815;p63">
              <a:extLst>
                <a:ext uri="{FF2B5EF4-FFF2-40B4-BE49-F238E27FC236}">
                  <a16:creationId xmlns:a16="http://schemas.microsoft.com/office/drawing/2014/main" id="{ECF97D24-4987-844E-B57C-D8B188438537}"/>
                </a:ext>
              </a:extLst>
            </p:cNvPr>
            <p:cNvSpPr/>
            <p:nvPr/>
          </p:nvSpPr>
          <p:spPr>
            <a:xfrm>
              <a:off x="4133459" y="3577713"/>
              <a:ext cx="97276" cy="19225"/>
            </a:xfrm>
            <a:custGeom>
              <a:avLst/>
              <a:gdLst/>
              <a:ahLst/>
              <a:cxnLst/>
              <a:rect l="l" t="t" r="r" b="b"/>
              <a:pathLst>
                <a:path w="6497" h="1284" extrusionOk="0">
                  <a:moveTo>
                    <a:pt x="0" y="1"/>
                  </a:moveTo>
                  <a:lnTo>
                    <a:pt x="0" y="1283"/>
                  </a:lnTo>
                  <a:lnTo>
                    <a:pt x="5403" y="1283"/>
                  </a:lnTo>
                  <a:cubicBezTo>
                    <a:pt x="5866" y="1283"/>
                    <a:pt x="6265" y="1052"/>
                    <a:pt x="6497" y="653"/>
                  </a:cubicBezTo>
                  <a:cubicBezTo>
                    <a:pt x="6265" y="253"/>
                    <a:pt x="5866" y="1"/>
                    <a:pt x="5425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816;p63">
              <a:extLst>
                <a:ext uri="{FF2B5EF4-FFF2-40B4-BE49-F238E27FC236}">
                  <a16:creationId xmlns:a16="http://schemas.microsoft.com/office/drawing/2014/main" id="{15EC1AC8-9282-B44F-B585-982EF7D7A2EB}"/>
                </a:ext>
              </a:extLst>
            </p:cNvPr>
            <p:cNvSpPr/>
            <p:nvPr/>
          </p:nvSpPr>
          <p:spPr>
            <a:xfrm>
              <a:off x="4133459" y="3614231"/>
              <a:ext cx="73979" cy="28657"/>
            </a:xfrm>
            <a:custGeom>
              <a:avLst/>
              <a:gdLst/>
              <a:ahLst/>
              <a:cxnLst/>
              <a:rect l="l" t="t" r="r" b="b"/>
              <a:pathLst>
                <a:path w="4941" h="1914" extrusionOk="0">
                  <a:moveTo>
                    <a:pt x="0" y="1"/>
                  </a:moveTo>
                  <a:lnTo>
                    <a:pt x="0" y="1914"/>
                  </a:lnTo>
                  <a:lnTo>
                    <a:pt x="3343" y="1914"/>
                  </a:lnTo>
                  <a:cubicBezTo>
                    <a:pt x="4226" y="1914"/>
                    <a:pt x="4941" y="1178"/>
                    <a:pt x="4941" y="295"/>
                  </a:cubicBezTo>
                  <a:lnTo>
                    <a:pt x="4941" y="1"/>
                  </a:ln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817;p63">
              <a:extLst>
                <a:ext uri="{FF2B5EF4-FFF2-40B4-BE49-F238E27FC236}">
                  <a16:creationId xmlns:a16="http://schemas.microsoft.com/office/drawing/2014/main" id="{C345CCC5-F366-4345-A5C2-220531D1C4DD}"/>
                </a:ext>
              </a:extLst>
            </p:cNvPr>
            <p:cNvSpPr/>
            <p:nvPr/>
          </p:nvSpPr>
          <p:spPr>
            <a:xfrm>
              <a:off x="4145736" y="3329664"/>
              <a:ext cx="71149" cy="11035"/>
            </a:xfrm>
            <a:custGeom>
              <a:avLst/>
              <a:gdLst/>
              <a:ahLst/>
              <a:cxnLst/>
              <a:rect l="l" t="t" r="r" b="b"/>
              <a:pathLst>
                <a:path w="4752" h="737" extrusionOk="0">
                  <a:moveTo>
                    <a:pt x="442" y="1"/>
                  </a:moveTo>
                  <a:cubicBezTo>
                    <a:pt x="0" y="43"/>
                    <a:pt x="0" y="694"/>
                    <a:pt x="442" y="736"/>
                  </a:cubicBezTo>
                  <a:lnTo>
                    <a:pt x="4394" y="736"/>
                  </a:lnTo>
                  <a:cubicBezTo>
                    <a:pt x="4605" y="736"/>
                    <a:pt x="4752" y="568"/>
                    <a:pt x="4752" y="358"/>
                  </a:cubicBezTo>
                  <a:cubicBezTo>
                    <a:pt x="4752" y="169"/>
                    <a:pt x="4605" y="1"/>
                    <a:pt x="4394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818;p63">
              <a:extLst>
                <a:ext uri="{FF2B5EF4-FFF2-40B4-BE49-F238E27FC236}">
                  <a16:creationId xmlns:a16="http://schemas.microsoft.com/office/drawing/2014/main" id="{261685C8-04CF-DF4E-B0D6-D237BE1C06B4}"/>
                </a:ext>
              </a:extLst>
            </p:cNvPr>
            <p:cNvSpPr/>
            <p:nvPr/>
          </p:nvSpPr>
          <p:spPr>
            <a:xfrm>
              <a:off x="4161667" y="3329634"/>
              <a:ext cx="55219" cy="11080"/>
            </a:xfrm>
            <a:custGeom>
              <a:avLst/>
              <a:gdLst/>
              <a:ahLst/>
              <a:cxnLst/>
              <a:rect l="l" t="t" r="r" b="b"/>
              <a:pathLst>
                <a:path w="3688" h="740" extrusionOk="0">
                  <a:moveTo>
                    <a:pt x="475" y="1"/>
                  </a:moveTo>
                  <a:cubicBezTo>
                    <a:pt x="0" y="1"/>
                    <a:pt x="0" y="740"/>
                    <a:pt x="475" y="740"/>
                  </a:cubicBezTo>
                  <a:cubicBezTo>
                    <a:pt x="487" y="740"/>
                    <a:pt x="500" y="739"/>
                    <a:pt x="513" y="738"/>
                  </a:cubicBezTo>
                  <a:lnTo>
                    <a:pt x="3330" y="738"/>
                  </a:lnTo>
                  <a:cubicBezTo>
                    <a:pt x="3541" y="738"/>
                    <a:pt x="3688" y="570"/>
                    <a:pt x="3688" y="360"/>
                  </a:cubicBezTo>
                  <a:cubicBezTo>
                    <a:pt x="3688" y="171"/>
                    <a:pt x="3541" y="3"/>
                    <a:pt x="3330" y="3"/>
                  </a:cubicBezTo>
                  <a:lnTo>
                    <a:pt x="513" y="3"/>
                  </a:lnTo>
                  <a:cubicBezTo>
                    <a:pt x="500" y="2"/>
                    <a:pt x="487" y="1"/>
                    <a:pt x="475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819;p63">
              <a:extLst>
                <a:ext uri="{FF2B5EF4-FFF2-40B4-BE49-F238E27FC236}">
                  <a16:creationId xmlns:a16="http://schemas.microsoft.com/office/drawing/2014/main" id="{2C087B62-FCF5-AF43-B9F9-12A47DE79BE0}"/>
                </a:ext>
              </a:extLst>
            </p:cNvPr>
            <p:cNvSpPr/>
            <p:nvPr/>
          </p:nvSpPr>
          <p:spPr>
            <a:xfrm>
              <a:off x="4043744" y="3662712"/>
              <a:ext cx="224138" cy="22683"/>
            </a:xfrm>
            <a:custGeom>
              <a:avLst/>
              <a:gdLst/>
              <a:ahLst/>
              <a:cxnLst/>
              <a:rect l="l" t="t" r="r" b="b"/>
              <a:pathLst>
                <a:path w="14970" h="1515" extrusionOk="0">
                  <a:moveTo>
                    <a:pt x="1009" y="0"/>
                  </a:moveTo>
                  <a:cubicBezTo>
                    <a:pt x="0" y="0"/>
                    <a:pt x="0" y="1514"/>
                    <a:pt x="1009" y="1514"/>
                  </a:cubicBezTo>
                  <a:lnTo>
                    <a:pt x="14213" y="1514"/>
                  </a:lnTo>
                  <a:cubicBezTo>
                    <a:pt x="14633" y="1514"/>
                    <a:pt x="14970" y="1178"/>
                    <a:pt x="14970" y="757"/>
                  </a:cubicBezTo>
                  <a:cubicBezTo>
                    <a:pt x="14970" y="337"/>
                    <a:pt x="14633" y="0"/>
                    <a:pt x="14213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820;p63">
              <a:extLst>
                <a:ext uri="{FF2B5EF4-FFF2-40B4-BE49-F238E27FC236}">
                  <a16:creationId xmlns:a16="http://schemas.microsoft.com/office/drawing/2014/main" id="{CC2B36EA-92CC-9348-840F-3751C77D46A3}"/>
                </a:ext>
              </a:extLst>
            </p:cNvPr>
            <p:cNvSpPr/>
            <p:nvPr/>
          </p:nvSpPr>
          <p:spPr>
            <a:xfrm>
              <a:off x="4084035" y="3662712"/>
              <a:ext cx="183847" cy="22683"/>
            </a:xfrm>
            <a:custGeom>
              <a:avLst/>
              <a:gdLst/>
              <a:ahLst/>
              <a:cxnLst/>
              <a:rect l="l" t="t" r="r" b="b"/>
              <a:pathLst>
                <a:path w="12279" h="1515" extrusionOk="0">
                  <a:moveTo>
                    <a:pt x="1031" y="0"/>
                  </a:moveTo>
                  <a:cubicBezTo>
                    <a:pt x="0" y="0"/>
                    <a:pt x="0" y="1514"/>
                    <a:pt x="1031" y="1514"/>
                  </a:cubicBezTo>
                  <a:lnTo>
                    <a:pt x="11522" y="1514"/>
                  </a:lnTo>
                  <a:cubicBezTo>
                    <a:pt x="11942" y="1514"/>
                    <a:pt x="12279" y="1178"/>
                    <a:pt x="12279" y="757"/>
                  </a:cubicBezTo>
                  <a:cubicBezTo>
                    <a:pt x="12279" y="337"/>
                    <a:pt x="11942" y="0"/>
                    <a:pt x="11522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7821;p63">
              <a:extLst>
                <a:ext uri="{FF2B5EF4-FFF2-40B4-BE49-F238E27FC236}">
                  <a16:creationId xmlns:a16="http://schemas.microsoft.com/office/drawing/2014/main" id="{BB185753-2E0B-054F-AA49-E1D6D362031F}"/>
                </a:ext>
              </a:extLst>
            </p:cNvPr>
            <p:cNvSpPr/>
            <p:nvPr/>
          </p:nvSpPr>
          <p:spPr>
            <a:xfrm>
              <a:off x="4105131" y="3396396"/>
              <a:ext cx="30544" cy="25917"/>
            </a:xfrm>
            <a:custGeom>
              <a:avLst/>
              <a:gdLst/>
              <a:ahLst/>
              <a:cxnLst/>
              <a:rect l="l" t="t" r="r" b="b"/>
              <a:pathLst>
                <a:path w="2040" h="1731" extrusionOk="0">
                  <a:moveTo>
                    <a:pt x="1177" y="1"/>
                  </a:moveTo>
                  <a:cubicBezTo>
                    <a:pt x="400" y="1"/>
                    <a:pt x="0" y="926"/>
                    <a:pt x="547" y="1472"/>
                  </a:cubicBezTo>
                  <a:cubicBezTo>
                    <a:pt x="732" y="1650"/>
                    <a:pt x="954" y="1730"/>
                    <a:pt x="1171" y="1730"/>
                  </a:cubicBezTo>
                  <a:cubicBezTo>
                    <a:pt x="1619" y="1730"/>
                    <a:pt x="2039" y="1387"/>
                    <a:pt x="2039" y="863"/>
                  </a:cubicBezTo>
                  <a:cubicBezTo>
                    <a:pt x="2039" y="379"/>
                    <a:pt x="1661" y="1"/>
                    <a:pt x="1177" y="1"/>
                  </a:cubicBezTo>
                  <a:close/>
                </a:path>
              </a:pathLst>
            </a:custGeom>
            <a:solidFill>
              <a:srgbClr val="3B536A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822;p63">
              <a:extLst>
                <a:ext uri="{FF2B5EF4-FFF2-40B4-BE49-F238E27FC236}">
                  <a16:creationId xmlns:a16="http://schemas.microsoft.com/office/drawing/2014/main" id="{C88C3C55-7D0B-0B4C-9960-889FC4D3E9A3}"/>
                </a:ext>
              </a:extLst>
            </p:cNvPr>
            <p:cNvSpPr/>
            <p:nvPr/>
          </p:nvSpPr>
          <p:spPr>
            <a:xfrm>
              <a:off x="4087179" y="3593135"/>
              <a:ext cx="30559" cy="25917"/>
            </a:xfrm>
            <a:custGeom>
              <a:avLst/>
              <a:gdLst/>
              <a:ahLst/>
              <a:cxnLst/>
              <a:rect l="l" t="t" r="r" b="b"/>
              <a:pathLst>
                <a:path w="2041" h="1731" extrusionOk="0">
                  <a:moveTo>
                    <a:pt x="1178" y="1"/>
                  </a:moveTo>
                  <a:cubicBezTo>
                    <a:pt x="400" y="1"/>
                    <a:pt x="1" y="926"/>
                    <a:pt x="547" y="1473"/>
                  </a:cubicBezTo>
                  <a:cubicBezTo>
                    <a:pt x="732" y="1651"/>
                    <a:pt x="955" y="1731"/>
                    <a:pt x="1171" y="1731"/>
                  </a:cubicBezTo>
                  <a:cubicBezTo>
                    <a:pt x="1619" y="1731"/>
                    <a:pt x="2040" y="1388"/>
                    <a:pt x="2040" y="863"/>
                  </a:cubicBezTo>
                  <a:cubicBezTo>
                    <a:pt x="2040" y="379"/>
                    <a:pt x="1662" y="1"/>
                    <a:pt x="1178" y="1"/>
                  </a:cubicBezTo>
                  <a:close/>
                </a:path>
              </a:pathLst>
            </a:custGeom>
            <a:solidFill>
              <a:srgbClr val="3B536A"/>
            </a:solidFill>
            <a:ln>
              <a:solidFill>
                <a:schemeClr val="tx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814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9949C-B589-4445-BBD7-68265407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Features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F54562F-7141-3149-BB1F-62D7FC86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37580"/>
              </p:ext>
            </p:extLst>
          </p:nvPr>
        </p:nvGraphicFramePr>
        <p:xfrm>
          <a:off x="1085589" y="1169168"/>
          <a:ext cx="6780756" cy="13716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006246">
                  <a:extLst>
                    <a:ext uri="{9D8B030D-6E8A-4147-A177-3AD203B41FA5}">
                      <a16:colId xmlns:a16="http://schemas.microsoft.com/office/drawing/2014/main" val="2105567323"/>
                    </a:ext>
                  </a:extLst>
                </a:gridCol>
                <a:gridCol w="1529110">
                  <a:extLst>
                    <a:ext uri="{9D8B030D-6E8A-4147-A177-3AD203B41FA5}">
                      <a16:colId xmlns:a16="http://schemas.microsoft.com/office/drawing/2014/main" val="606642376"/>
                    </a:ext>
                  </a:extLst>
                </a:gridCol>
                <a:gridCol w="2245400">
                  <a:extLst>
                    <a:ext uri="{9D8B030D-6E8A-4147-A177-3AD203B41FA5}">
                      <a16:colId xmlns:a16="http://schemas.microsoft.com/office/drawing/2014/main" val="1454597021"/>
                    </a:ext>
                  </a:extLst>
                </a:gridCol>
              </a:tblGrid>
              <a:tr h="247166"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Numerical Feature</a:t>
                      </a:r>
                      <a:endParaRPr lang="en-US" sz="1200" b="1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Mean</a:t>
                      </a:r>
                      <a:endParaRPr lang="en-US" sz="1200" b="1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Standard Deviation </a:t>
                      </a:r>
                      <a:endParaRPr lang="en-US" sz="1200" b="1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968399"/>
                  </a:ext>
                </a:extLst>
              </a:tr>
              <a:tr h="247166"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Age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61.08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12.97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87836"/>
                  </a:ext>
                </a:extLst>
              </a:tr>
              <a:tr h="247166"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Lymph nodes examined positive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2.00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4.07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3861"/>
                  </a:ext>
                </a:extLst>
              </a:tr>
              <a:tr h="247166"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Mutation count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5.69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4.05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13963"/>
                  </a:ext>
                </a:extLst>
              </a:tr>
              <a:tr h="247166"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Tumor size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26.23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cap="none" dirty="0">
                          <a:sym typeface="Arial"/>
                        </a:rPr>
                        <a:t>15.16</a:t>
                      </a:r>
                      <a:endParaRPr lang="en-US" sz="1200" b="0" i="0" u="none" strike="noStrike" cap="none" dirty="0">
                        <a:solidFill>
                          <a:schemeClr val="accent1"/>
                        </a:solidFill>
                        <a:latin typeface="Lato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84238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B3DC65-4942-1344-945A-1965E66A5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905155"/>
              </p:ext>
            </p:extLst>
          </p:nvPr>
        </p:nvGraphicFramePr>
        <p:xfrm>
          <a:off x="1085589" y="2761758"/>
          <a:ext cx="6780756" cy="194839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508215">
                  <a:extLst>
                    <a:ext uri="{9D8B030D-6E8A-4147-A177-3AD203B41FA5}">
                      <a16:colId xmlns:a16="http://schemas.microsoft.com/office/drawing/2014/main" val="1306775506"/>
                    </a:ext>
                  </a:extLst>
                </a:gridCol>
                <a:gridCol w="1415542">
                  <a:extLst>
                    <a:ext uri="{9D8B030D-6E8A-4147-A177-3AD203B41FA5}">
                      <a16:colId xmlns:a16="http://schemas.microsoft.com/office/drawing/2014/main" val="851831860"/>
                    </a:ext>
                  </a:extLst>
                </a:gridCol>
                <a:gridCol w="1298025">
                  <a:extLst>
                    <a:ext uri="{9D8B030D-6E8A-4147-A177-3AD203B41FA5}">
                      <a16:colId xmlns:a16="http://schemas.microsoft.com/office/drawing/2014/main" val="4058244478"/>
                    </a:ext>
                  </a:extLst>
                </a:gridCol>
                <a:gridCol w="1558974">
                  <a:extLst>
                    <a:ext uri="{9D8B030D-6E8A-4147-A177-3AD203B41FA5}">
                      <a16:colId xmlns:a16="http://schemas.microsoft.com/office/drawing/2014/main" val="2746411026"/>
                    </a:ext>
                  </a:extLst>
                </a:gridCol>
              </a:tblGrid>
              <a:tr h="278342">
                <a:tc>
                  <a:txBody>
                    <a:bodyPr/>
                    <a:lstStyle/>
                    <a:p>
                      <a:r>
                        <a:rPr lang="en-US" sz="1200" dirty="0"/>
                        <a:t>Categorical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Unique values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Most 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009414"/>
                  </a:ext>
                </a:extLst>
              </a:tr>
              <a:tr h="278342"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Tumor stage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447753"/>
                  </a:ext>
                </a:extLst>
              </a:tr>
              <a:tr h="278342"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Chemotherapy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11331"/>
                  </a:ext>
                </a:extLst>
              </a:tr>
              <a:tr h="278342"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Hormonal therapy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89168"/>
                  </a:ext>
                </a:extLst>
              </a:tr>
              <a:tr h="278342"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Radio therapy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92354"/>
                  </a:ext>
                </a:extLst>
              </a:tr>
              <a:tr h="278342"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Type of breast surgery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Mastectomy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05254"/>
                  </a:ext>
                </a:extLst>
              </a:tr>
              <a:tr h="278342"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Pam50 + claudin-low subtype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LumA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0.34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645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69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D81C099-C4E6-874F-A62B-DD388D7D3D32}"/>
              </a:ext>
            </a:extLst>
          </p:cNvPr>
          <p:cNvSpPr txBox="1">
            <a:spLocks/>
          </p:cNvSpPr>
          <p:nvPr/>
        </p:nvSpPr>
        <p:spPr>
          <a:xfrm>
            <a:off x="1356300" y="585750"/>
            <a:ext cx="67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dirty="0"/>
              <a:t>Genetic Features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B24438-5C0B-5340-9B53-F3021D02A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"/>
          <a:stretch/>
        </p:blipFill>
        <p:spPr>
          <a:xfrm>
            <a:off x="43841" y="3077606"/>
            <a:ext cx="9056318" cy="1480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811C7-698B-104E-BBBC-EABED23C481D}"/>
              </a:ext>
            </a:extLst>
          </p:cNvPr>
          <p:cNvSpPr txBox="1"/>
          <p:nvPr/>
        </p:nvSpPr>
        <p:spPr>
          <a:xfrm>
            <a:off x="236614" y="2571750"/>
            <a:ext cx="314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accent1"/>
                </a:solidFill>
                <a:latin typeface="Lato"/>
              </a:rPr>
              <a:t>mRNA z-scores for each gene: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24637-E563-7B44-AABB-BC398CD4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82" y="627462"/>
            <a:ext cx="3145414" cy="2282842"/>
          </a:xfrm>
          <a:prstGeom prst="rect">
            <a:avLst/>
          </a:prstGeom>
        </p:spPr>
      </p:pic>
      <p:pic>
        <p:nvPicPr>
          <p:cNvPr id="16" name="Picture 1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E5DFDE44-E167-9649-9DEA-C59BC2666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12387"/>
            <a:ext cx="1317020" cy="77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D81C099-C4E6-874F-A62B-DD388D7D3D32}"/>
              </a:ext>
            </a:extLst>
          </p:cNvPr>
          <p:cNvSpPr txBox="1">
            <a:spLocks/>
          </p:cNvSpPr>
          <p:nvPr/>
        </p:nvSpPr>
        <p:spPr>
          <a:xfrm>
            <a:off x="1532715" y="479087"/>
            <a:ext cx="52574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 b="0" i="0" u="none" strike="noStrike" cap="none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dirty="0"/>
              <a:t>Genetic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D22DF-9C47-AE44-816A-B78330C8E2C7}"/>
              </a:ext>
            </a:extLst>
          </p:cNvPr>
          <p:cNvSpPr/>
          <p:nvPr/>
        </p:nvSpPr>
        <p:spPr>
          <a:xfrm>
            <a:off x="152400" y="163865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accent1"/>
                </a:solidFill>
                <a:latin typeface="Lato"/>
              </a:rPr>
              <a:t>Mutations in each gene:</a:t>
            </a:r>
          </a:p>
        </p:txBody>
      </p:sp>
      <p:pic>
        <p:nvPicPr>
          <p:cNvPr id="10" name="Picture 9" descr="A picture containing display&#10;&#10;Description automatically generated">
            <a:extLst>
              <a:ext uri="{FF2B5EF4-FFF2-40B4-BE49-F238E27FC236}">
                <a16:creationId xmlns:a16="http://schemas.microsoft.com/office/drawing/2014/main" id="{7B31267C-C932-544D-AC5D-D43AAFA5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712"/>
            <a:ext cx="9144000" cy="14968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2F47DC-1D5C-FA40-BC81-FBC1BEA634AC}"/>
              </a:ext>
            </a:extLst>
          </p:cNvPr>
          <p:cNvSpPr/>
          <p:nvPr/>
        </p:nvSpPr>
        <p:spPr>
          <a:xfrm>
            <a:off x="1903956" y="2370223"/>
            <a:ext cx="770350" cy="153237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9BE1932-20F5-2F47-9D7B-493BEB228112}"/>
              </a:ext>
            </a:extLst>
          </p:cNvPr>
          <p:cNvSpPr/>
          <p:nvPr/>
        </p:nvSpPr>
        <p:spPr>
          <a:xfrm>
            <a:off x="2182786" y="3907363"/>
            <a:ext cx="160042" cy="48851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176D9-496A-0B4D-B5F4-B4631961AA8E}"/>
              </a:ext>
            </a:extLst>
          </p:cNvPr>
          <p:cNvSpPr txBox="1"/>
          <p:nvPr/>
        </p:nvSpPr>
        <p:spPr>
          <a:xfrm>
            <a:off x="1600850" y="4408462"/>
            <a:ext cx="125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"/>
              </a:rPr>
              <a:t>Mutation in 40% of the sample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FB1F85-A4A9-F347-8FA5-405DF1BE7751}"/>
              </a:ext>
            </a:extLst>
          </p:cNvPr>
          <p:cNvSpPr/>
          <p:nvPr/>
        </p:nvSpPr>
        <p:spPr>
          <a:xfrm>
            <a:off x="3391086" y="2380660"/>
            <a:ext cx="770350" cy="1532372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6DBD05D6-CF1E-C64C-B3FB-1540C19BBBD0}"/>
              </a:ext>
            </a:extLst>
          </p:cNvPr>
          <p:cNvSpPr/>
          <p:nvPr/>
        </p:nvSpPr>
        <p:spPr>
          <a:xfrm>
            <a:off x="3696240" y="3907479"/>
            <a:ext cx="160042" cy="488515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E789DD-3B6F-B74E-8218-6863F4A20B13}"/>
              </a:ext>
            </a:extLst>
          </p:cNvPr>
          <p:cNvSpPr txBox="1"/>
          <p:nvPr/>
        </p:nvSpPr>
        <p:spPr>
          <a:xfrm>
            <a:off x="3150754" y="4421046"/>
            <a:ext cx="125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"/>
              </a:rPr>
              <a:t>Mutation in 16.2% of the sample </a:t>
            </a:r>
          </a:p>
        </p:txBody>
      </p:sp>
      <p:pic>
        <p:nvPicPr>
          <p:cNvPr id="19" name="Picture 1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4A1A319-548C-584B-BF4B-0F90BDB8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32" y="1128933"/>
            <a:ext cx="2310394" cy="500018"/>
          </a:xfrm>
          <a:prstGeom prst="rect">
            <a:avLst/>
          </a:prstGeom>
        </p:spPr>
      </p:pic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D012378-B41E-634C-BDB0-737DE501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32" y="1753935"/>
            <a:ext cx="2310395" cy="500018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A140846F-FF64-3645-9551-1DB78A012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394" y="1825603"/>
            <a:ext cx="245109" cy="33992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C9C0FCE-4A1A-5840-9E28-2B28AB1D7240}"/>
              </a:ext>
            </a:extLst>
          </p:cNvPr>
          <p:cNvSpPr/>
          <p:nvPr/>
        </p:nvSpPr>
        <p:spPr>
          <a:xfrm>
            <a:off x="6383393" y="1137310"/>
            <a:ext cx="296558" cy="396355"/>
          </a:xfrm>
          <a:prstGeom prst="ellipse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E85AC9-8AA0-C346-8C04-B9B4BA471AD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532422" y="1533665"/>
            <a:ext cx="12527" cy="291938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5629"/>
      </p:ext>
    </p:extLst>
  </p:cSld>
  <p:clrMapOvr>
    <a:masterClrMapping/>
  </p:clrMapOvr>
</p:sld>
</file>

<file path=ppt/theme/theme1.xml><?xml version="1.0" encoding="utf-8"?>
<a:theme xmlns:a="http://schemas.openxmlformats.org/drawingml/2006/main" name="Breast Cancer Ca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2186B"/>
      </a:accent1>
      <a:accent2>
        <a:srgbClr val="3E2289"/>
      </a:accent2>
      <a:accent3>
        <a:srgbClr val="9290FF"/>
      </a:accent3>
      <a:accent4>
        <a:srgbClr val="F9CAE3"/>
      </a:accent4>
      <a:accent5>
        <a:srgbClr val="F9AFD7"/>
      </a:accent5>
      <a:accent6>
        <a:srgbClr val="FF8FA3"/>
      </a:accent6>
      <a:hlink>
        <a:srgbClr val="3218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</TotalTime>
  <Words>863</Words>
  <Application>Microsoft Macintosh PowerPoint</Application>
  <PresentationFormat>On-screen Show (16:9)</PresentationFormat>
  <Paragraphs>125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Lato</vt:lpstr>
      <vt:lpstr>Lato Light</vt:lpstr>
      <vt:lpstr>Georgia</vt:lpstr>
      <vt:lpstr>Merriweather Black</vt:lpstr>
      <vt:lpstr>Breast Cancer Case</vt:lpstr>
      <vt:lpstr>Machine Learning Models for Breast Cancer Survival Prediction using Gene Expression Profiles </vt:lpstr>
      <vt:lpstr>Table of Contents</vt:lpstr>
      <vt:lpstr>Introduction</vt:lpstr>
      <vt:lpstr>Why should we use genetic data in cancer research?</vt:lpstr>
      <vt:lpstr>Data Description </vt:lpstr>
      <vt:lpstr>Data Description</vt:lpstr>
      <vt:lpstr>Clinical Features</vt:lpstr>
      <vt:lpstr>PowerPoint Presentation</vt:lpstr>
      <vt:lpstr>PowerPoint Presentation</vt:lpstr>
      <vt:lpstr>EDA &amp; Visualization</vt:lpstr>
      <vt:lpstr>The Distribution of Clinical features</vt:lpstr>
      <vt:lpstr>The Distribution of Clinical Features and Survival</vt:lpstr>
      <vt:lpstr>The Distribution of patients by treatment group </vt:lpstr>
      <vt:lpstr>Correlation Between the Clinical Features</vt:lpstr>
      <vt:lpstr>The Distribution of Genetic Features and Survival</vt:lpstr>
      <vt:lpstr>Correlation between Genetic Features and Survival</vt:lpstr>
      <vt:lpstr>Preprocessing &amp; Modeling</vt:lpstr>
      <vt:lpstr>Preprocessing &amp; Modeling</vt:lpstr>
      <vt:lpstr>Preprocessing &amp; Modeling</vt:lpstr>
      <vt:lpstr>Preprocessing &amp; Modeling</vt:lpstr>
      <vt:lpstr>Preprocessing &amp; Modeling</vt:lpstr>
      <vt:lpstr>Preprocessing &amp; Modeling</vt:lpstr>
      <vt:lpstr>Metrics of the best preforming model  XGBoost with grid search for model tuning using the combined dataset</vt:lpstr>
      <vt:lpstr>Breast Cancer Gene Clustering Visualization</vt:lpstr>
      <vt:lpstr>Conclusion</vt:lpstr>
      <vt:lpstr>Thank you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 for Breast Cancer Survival Prediction using Gene Expression Profiles </dc:title>
  <cp:lastModifiedBy>Raghad Mohammed Ahmed Alharbi</cp:lastModifiedBy>
  <cp:revision>54</cp:revision>
  <dcterms:modified xsi:type="dcterms:W3CDTF">2020-05-14T23:54:52Z</dcterms:modified>
</cp:coreProperties>
</file>